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8" r:id="rId4"/>
    <p:sldId id="262" r:id="rId5"/>
    <p:sldId id="281" r:id="rId6"/>
    <p:sldId id="284" r:id="rId7"/>
    <p:sldId id="285" r:id="rId8"/>
    <p:sldId id="286" r:id="rId9"/>
    <p:sldId id="264" r:id="rId10"/>
    <p:sldId id="272" r:id="rId11"/>
    <p:sldId id="265" r:id="rId12"/>
    <p:sldId id="270" r:id="rId13"/>
    <p:sldId id="282" r:id="rId14"/>
    <p:sldId id="269" r:id="rId15"/>
    <p:sldId id="267" r:id="rId16"/>
    <p:sldId id="268" r:id="rId17"/>
    <p:sldId id="283" r:id="rId18"/>
    <p:sldId id="273" r:id="rId19"/>
    <p:sldId id="274" r:id="rId20"/>
    <p:sldId id="278" r:id="rId21"/>
    <p:sldId id="275" r:id="rId22"/>
    <p:sldId id="280" r:id="rId23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CC"/>
    <a:srgbClr val="99FF99"/>
    <a:srgbClr val="BA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C4BC-FB55-4182-A352-794E5D36E919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438D-3F21-4D6B-9D5A-7F775785C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6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Tetun Dili has the same two constructions,</a:t>
            </a:r>
            <a:r>
              <a:rPr lang="en-US" baseline="0" smtClean="0"/>
              <a:t> even though it is an unrelated language.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Lexicalised: relatively fixed combination of morphemes and meaning</a:t>
            </a:r>
          </a:p>
          <a:p>
            <a:r>
              <a:rPr lang="en-US" smtClean="0"/>
              <a:t>The two words can be treated as a single expression (a compound), but can also be separated by ‘not’ or ‘very’.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Lexicalised: relatively fixed combination of morphemes and meaning</a:t>
            </a:r>
          </a:p>
          <a:p>
            <a:r>
              <a:rPr lang="en-US" smtClean="0"/>
              <a:t>The two words can be treated as a single expression (a compound), but can also be separated by ‘not’ or ‘very’.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have 2 meanings</a:t>
            </a:r>
          </a:p>
          <a:p>
            <a:r>
              <a:rPr lang="en-US" dirty="0" smtClean="0"/>
              <a:t>Head</a:t>
            </a:r>
            <a:r>
              <a:rPr lang="en-US" baseline="0" dirty="0" smtClean="0"/>
              <a:t> hot (physical and metaphorical</a:t>
            </a:r>
          </a:p>
          <a:p>
            <a:r>
              <a:rPr lang="en-US" baseline="0" dirty="0" smtClean="0"/>
              <a:t>Head run 2 metaphors (1. intelligence; 2. faithfulness)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6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Metaphorical</a:t>
            </a:r>
            <a:r>
              <a:rPr lang="en-US" baseline="0" dirty="0" smtClean="0"/>
              <a:t> term is used even if the person’s face does not show anger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Fanu</a:t>
            </a:r>
            <a:r>
              <a:rPr lang="en-US" dirty="0" smtClean="0"/>
              <a:t> </a:t>
            </a:r>
            <a:r>
              <a:rPr lang="en-US" dirty="0" err="1" smtClean="0"/>
              <a:t>kuili</a:t>
            </a:r>
            <a:r>
              <a:rPr lang="en-US" dirty="0" smtClean="0"/>
              <a:t>  (face curve)“</a:t>
            </a:r>
            <a:r>
              <a:rPr lang="en-NZ" dirty="0" smtClean="0"/>
              <a:t>crazy </a:t>
            </a:r>
            <a:r>
              <a:rPr lang="en-NZ" sz="1200" dirty="0" smtClean="0"/>
              <a:t>(e.g. wander around aimlessly, violent, talk nonsense)”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3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6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sharp nose</a:t>
            </a:r>
          </a:p>
          <a:p>
            <a:r>
              <a:rPr lang="en-US" dirty="0" smtClean="0"/>
              <a:t>Comparing to dog smelling things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6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hear </a:t>
            </a:r>
            <a:r>
              <a:rPr lang="en-US" baseline="0" dirty="0" err="1" smtClean="0"/>
              <a:t>nuu</a:t>
            </a:r>
            <a:r>
              <a:rPr lang="en-US" baseline="0" dirty="0" smtClean="0"/>
              <a:t> (from other dialects)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fatu</a:t>
            </a:r>
            <a:r>
              <a:rPr lang="en-US" baseline="0" dirty="0" smtClean="0"/>
              <a:t> </a:t>
            </a:r>
            <a:r>
              <a:rPr lang="en-US" baseline="0" smtClean="0"/>
              <a:t>is teenager slang. This shows that this construction is productive.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In</a:t>
            </a:r>
            <a:r>
              <a:rPr lang="en-US" baseline="0" smtClean="0"/>
              <a:t> Tetun Dili, using ‘heart’ for the location of feelings is due to Portuguese influence. In Makasae, it</a:t>
            </a:r>
            <a:r>
              <a:rPr lang="en-US" smtClean="0"/>
              <a:t> is a</a:t>
            </a:r>
            <a:r>
              <a:rPr lang="en-US" baseline="0" smtClean="0"/>
              <a:t> traditional usage.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C438D-3F21-4D6B-9D5A-7F775785C0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6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8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1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8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9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F10F26-1189-47D5-863D-0D0EB57B0433}" type="datetimeFigureOut">
              <a:rPr lang="en-US" smtClean="0"/>
              <a:pPr/>
              <a:t>06-Jun-18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7598A7-C527-4550-B111-1E0AF3C53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F10F26-1189-47D5-863D-0D0EB57B0433}" type="datetimeFigureOut">
              <a:rPr lang="en-US" smtClean="0">
                <a:solidFill>
                  <a:srgbClr val="696464"/>
                </a:solidFill>
              </a:rPr>
              <a:pPr/>
              <a:t>06-Jun-18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7598A7-C527-4550-B111-1E0AF3C53A35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425" y="776020"/>
            <a:ext cx="9286993" cy="1202485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>“Does </a:t>
            </a:r>
            <a:r>
              <a:rPr lang="en-US" sz="4000" b="1" dirty="0" smtClean="0"/>
              <a:t>he have sharp eyes or sharp </a:t>
            </a:r>
            <a:r>
              <a:rPr lang="en-US" sz="4000" b="1" smtClean="0"/>
              <a:t>lungs?”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Expressions of emotion and </a:t>
            </a:r>
            <a:r>
              <a:rPr lang="en-US" sz="4000" b="1" smtClean="0"/>
              <a:t>character </a:t>
            </a:r>
            <a:br>
              <a:rPr lang="en-US" sz="4000" b="1" smtClean="0"/>
            </a:br>
            <a:r>
              <a:rPr lang="en-US" sz="4000" b="1" smtClean="0"/>
              <a:t>in </a:t>
            </a:r>
            <a:r>
              <a:rPr lang="en-US" sz="4000" b="1" dirty="0" err="1" smtClean="0"/>
              <a:t>Makasae</a:t>
            </a:r>
            <a:endParaRPr lang="en-US" sz="4000" b="1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2800" b="1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endParaRPr lang="en-US" sz="2800" smtClean="0"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endParaRPr lang="en-US" sz="2800" smtClean="0">
              <a:latin typeface="Baskerville Old Face" panose="02020602080505020303" pitchFamily="18" charset="0"/>
            </a:endParaRPr>
          </a:p>
          <a:p>
            <a:endParaRPr lang="en-US" sz="28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6645" y="5638799"/>
            <a:ext cx="4046082" cy="791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>
                <a:latin typeface="Aparajita" pitchFamily="34" charset="0"/>
                <a:cs typeface="Aparajita" pitchFamily="34" charset="0"/>
              </a:rPr>
              <a:t>7</a:t>
            </a:r>
            <a:r>
              <a:rPr lang="en-US" baseline="30000">
                <a:latin typeface="Aparajita" pitchFamily="34" charset="0"/>
                <a:cs typeface="Aparajita" pitchFamily="34" charset="0"/>
              </a:rPr>
              <a:t>th</a:t>
            </a:r>
            <a:r>
              <a:rPr lang="en-US">
                <a:latin typeface="Aparajita" pitchFamily="34" charset="0"/>
                <a:cs typeface="Aparajita" pitchFamily="34" charset="0"/>
              </a:rPr>
              <a:t> East Nusantara Conference </a:t>
            </a:r>
          </a:p>
          <a:p>
            <a:pPr marL="0" indent="0" algn="ctr">
              <a:buNone/>
            </a:pPr>
            <a:r>
              <a:rPr lang="en-US">
                <a:latin typeface="Aparajita" pitchFamily="34" charset="0"/>
                <a:cs typeface="Aparajita" pitchFamily="34" charset="0"/>
              </a:rPr>
              <a:t>14/5/2018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7536871" y="3519054"/>
            <a:ext cx="4156365" cy="12746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Baskerville Old Face" panose="02020602080505020303" pitchFamily="18" charset="0"/>
              </a:rPr>
              <a:t>Francisca </a:t>
            </a:r>
            <a:r>
              <a:rPr lang="en-US" b="1" dirty="0">
                <a:latin typeface="Baskerville Old Face" panose="02020602080505020303" pitchFamily="18" charset="0"/>
              </a:rPr>
              <a:t>Cecilia X. dos </a:t>
            </a:r>
            <a:r>
              <a:rPr lang="en-US" b="1" dirty="0" smtClean="0">
                <a:latin typeface="Baskerville Old Face" panose="02020602080505020303" pitchFamily="18" charset="0"/>
              </a:rPr>
              <a:t>Santos</a:t>
            </a:r>
          </a:p>
          <a:p>
            <a:pPr marL="0" indent="0">
              <a:buNone/>
            </a:pPr>
            <a:r>
              <a:rPr lang="en-US" b="1" dirty="0" err="1" smtClean="0">
                <a:latin typeface="Baskerville Old Face" panose="02020602080505020303" pitchFamily="18" charset="0"/>
              </a:rPr>
              <a:t>Dili</a:t>
            </a:r>
            <a:r>
              <a:rPr lang="en-US" b="1" dirty="0" smtClean="0">
                <a:latin typeface="Baskerville Old Face" panose="02020602080505020303" pitchFamily="18" charset="0"/>
              </a:rPr>
              <a:t> </a:t>
            </a:r>
            <a:r>
              <a:rPr lang="en-US" b="1" dirty="0">
                <a:latin typeface="Baskerville Old Face" panose="02020602080505020303" pitchFamily="18" charset="0"/>
              </a:rPr>
              <a:t>institute of Technology</a:t>
            </a:r>
          </a:p>
          <a:p>
            <a:endParaRPr lang="en-US" dirty="0"/>
          </a:p>
        </p:txBody>
      </p:sp>
      <p:pic>
        <p:nvPicPr>
          <p:cNvPr id="4" name="Picture 4" descr="DIT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6727" y="4835237"/>
            <a:ext cx="1981199" cy="1717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7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358" y="152565"/>
            <a:ext cx="9286993" cy="1202485"/>
          </a:xfrm>
        </p:spPr>
        <p:txBody>
          <a:bodyPr>
            <a:noAutofit/>
          </a:bodyPr>
          <a:lstStyle/>
          <a:p>
            <a:pPr lvl="0" algn="l"/>
            <a:r>
              <a:rPr lang="en-US" sz="3200" b="1" i="1" dirty="0" err="1"/>
              <a:t>f</a:t>
            </a:r>
            <a:r>
              <a:rPr lang="en-US" sz="3200" b="1" i="1" dirty="0" err="1" smtClean="0"/>
              <a:t>anu</a:t>
            </a:r>
            <a:r>
              <a:rPr lang="en-US" sz="3200" b="1" dirty="0" smtClean="0"/>
              <a:t> “face”: angry, crazy, absent</a:t>
            </a:r>
            <a:r>
              <a:rPr lang="en-US" sz="3200" b="1" dirty="0"/>
              <a:t>,</a:t>
            </a:r>
            <a:r>
              <a:rPr lang="en-US" sz="3200" b="1" dirty="0" smtClean="0"/>
              <a:t> dead</a:t>
            </a:r>
            <a:br>
              <a:rPr lang="en-US" sz="3200" b="1" dirty="0" smtClean="0"/>
            </a:b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71351"/>
              </p:ext>
            </p:extLst>
          </p:nvPr>
        </p:nvGraphicFramePr>
        <p:xfrm>
          <a:off x="346363" y="886690"/>
          <a:ext cx="11568546" cy="545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45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07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fanu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koulu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face hot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angry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407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fanu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teulu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face smog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scowl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407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fanu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gira-gira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face crazy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Crazy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407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fanu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kuili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face curve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 smtClean="0"/>
                        <a:t>crazy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223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fanu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saree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face clean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 smtClean="0"/>
                        <a:t>sober (not drunk), normal (not crazy)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fanu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molu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face lose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absent from ceremony, dead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407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fanu</a:t>
                      </a:r>
                      <a:r>
                        <a:rPr lang="en-US" sz="2800" i="1" dirty="0" smtClean="0"/>
                        <a:t> meta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face black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dizzy, unconscious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407">
                <a:tc>
                  <a:txBody>
                    <a:bodyPr/>
                    <a:lstStyle/>
                    <a:p>
                      <a:r>
                        <a:rPr lang="en-US" sz="2800" i="1" smtClean="0"/>
                        <a:t>fanu kamera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face camera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loves to be in photos (slang, calque</a:t>
                      </a:r>
                      <a:r>
                        <a:rPr lang="en-US" sz="2800" baseline="0" smtClean="0"/>
                        <a:t> on </a:t>
                      </a:r>
                      <a:r>
                        <a:rPr lang="en-US" sz="2800" smtClean="0"/>
                        <a:t>Tetun)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6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0"/>
            <a:ext cx="11055927" cy="745285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err="1"/>
              <a:t>t</a:t>
            </a:r>
            <a:r>
              <a:rPr lang="en-US" b="1" i="1" dirty="0" err="1" smtClean="0"/>
              <a:t>ana</a:t>
            </a:r>
            <a:r>
              <a:rPr lang="en-US" b="1" dirty="0" smtClean="0"/>
              <a:t> “hand”:</a:t>
            </a:r>
            <a:r>
              <a:rPr lang="en-NZ" b="1" dirty="0" smtClean="0"/>
              <a:t> contribute, diligent</a:t>
            </a:r>
            <a:r>
              <a:rPr lang="en-US" b="1" dirty="0" smtClean="0"/>
              <a:t>; throw straight</a:t>
            </a:r>
            <a:r>
              <a:rPr lang="en-N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63003"/>
              </p:ext>
            </p:extLst>
          </p:nvPr>
        </p:nvGraphicFramePr>
        <p:xfrm>
          <a:off x="138691" y="791515"/>
          <a:ext cx="11817926" cy="57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80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smtClean="0"/>
                        <a:t>asana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long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2800" smtClean="0"/>
                        <a:t>habitual </a:t>
                      </a:r>
                      <a:r>
                        <a:rPr lang="en-US" sz="2800" dirty="0" smtClean="0"/>
                        <a:t>thief</a:t>
                      </a:r>
                      <a:r>
                        <a:rPr lang="en-US" sz="2800" smtClean="0"/>
                        <a:t>; 2</a:t>
                      </a:r>
                      <a:r>
                        <a:rPr lang="en-US" sz="2800" dirty="0" smtClean="0"/>
                        <a:t>. able to contribute much in a traditional ceremony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err="1" smtClean="0"/>
                        <a:t>digaara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short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unable </a:t>
                      </a:r>
                      <a:r>
                        <a:rPr lang="en-US" sz="2800" dirty="0" smtClean="0"/>
                        <a:t>to contribute much </a:t>
                      </a:r>
                      <a:r>
                        <a:rPr lang="en-US" sz="2800" smtClean="0"/>
                        <a:t>in traditional </a:t>
                      </a:r>
                      <a:r>
                        <a:rPr lang="en-US" sz="2800" dirty="0" smtClean="0"/>
                        <a:t>ceremony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err="1" smtClean="0"/>
                        <a:t>molu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lose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don’t contribute anything </a:t>
                      </a:r>
                      <a:r>
                        <a:rPr lang="en-US" sz="2800" smtClean="0"/>
                        <a:t>in traditional </a:t>
                      </a:r>
                      <a:r>
                        <a:rPr lang="en-US" sz="2800" dirty="0" smtClean="0"/>
                        <a:t>ceremony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err="1" smtClean="0"/>
                        <a:t>lafu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life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diligent, fast worker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err="1" smtClean="0"/>
                        <a:t>lawa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money</a:t>
                      </a:r>
                      <a:endParaRPr lang="en-US" sz="2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 nothing when others are working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err="1" smtClean="0"/>
                        <a:t>uruwatu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God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 nothing when others are working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err="1" smtClean="0"/>
                        <a:t>biiki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bitter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plants die when this person picks its leaves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t</a:t>
                      </a:r>
                      <a:r>
                        <a:rPr lang="en-US" sz="2800" i="1" smtClean="0"/>
                        <a:t>ana </a:t>
                      </a:r>
                      <a:r>
                        <a:rPr lang="en-US" sz="2800" i="1" dirty="0" err="1" smtClean="0"/>
                        <a:t>lolooro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hand straight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always throw straight to the target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11891" cy="678873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nana</a:t>
            </a:r>
            <a:r>
              <a:rPr lang="en-US" b="1" dirty="0" smtClean="0"/>
              <a:t> </a:t>
            </a:r>
            <a:r>
              <a:rPr lang="en-US" b="1" dirty="0"/>
              <a:t>“eye”: able to see, awake; </a:t>
            </a:r>
            <a:r>
              <a:rPr lang="en-US" b="1" dirty="0" smtClean="0"/>
              <a:t>untrustworthy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94909"/>
              </p:ext>
            </p:extLst>
          </p:nvPr>
        </p:nvGraphicFramePr>
        <p:xfrm>
          <a:off x="152400" y="751835"/>
          <a:ext cx="11817926" cy="576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3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0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0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deta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ripe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blind (can’t see anything), don’t notice something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5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ifi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worm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can't see something  that you should be able to 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0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taba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hole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have the ability to see supernatural beings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0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afa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stone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able to stay up for two days and nights or more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00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fani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0" dirty="0" smtClean="0"/>
                        <a:t>eye sweet</a:t>
                      </a:r>
                      <a:endParaRPr lang="en-US" sz="2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feel wide awake after a sleep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00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sare’e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clean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feel wide awake after a sleep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ifibere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star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sleepy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008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mera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sharp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love touching people's stuff without asking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8057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nana </a:t>
                      </a:r>
                      <a:r>
                        <a:rPr lang="en-US" sz="2800" i="1" dirty="0" err="1" smtClean="0"/>
                        <a:t>ria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ria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eye run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have a girl in every town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5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485" y="152565"/>
            <a:ext cx="9286993" cy="114759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err="1"/>
              <a:t>w</a:t>
            </a:r>
            <a:r>
              <a:rPr lang="en-US" b="1" i="1" dirty="0" err="1" smtClean="0"/>
              <a:t>ali</a:t>
            </a:r>
            <a:r>
              <a:rPr lang="en-US" b="1" dirty="0" smtClean="0"/>
              <a:t> “ear”: </a:t>
            </a:r>
            <a:r>
              <a:rPr lang="en-NZ" b="1" dirty="0" smtClean="0"/>
              <a:t>able to hear; naughty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88795"/>
              </p:ext>
            </p:extLst>
          </p:nvPr>
        </p:nvGraphicFramePr>
        <p:xfrm>
          <a:off x="493713" y="1743075"/>
          <a:ext cx="11264900" cy="315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6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33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wali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deta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ear ripe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deaf, can't hear at  the time of speaking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741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wali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lolooro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ear straight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 smtClean="0"/>
                        <a:t>able to hear something that others can’t hear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33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wali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ifi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ear worm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naughty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33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wali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noo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ear pocket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naughty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4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213" y="207983"/>
            <a:ext cx="9286993" cy="120248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m</a:t>
            </a:r>
            <a:r>
              <a:rPr lang="en-US" b="1" i="1" dirty="0" smtClean="0"/>
              <a:t>uni</a:t>
            </a:r>
            <a:r>
              <a:rPr lang="en-US" b="1" dirty="0" smtClean="0"/>
              <a:t> “nose”: smell; able to find things</a:t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38023"/>
              </p:ext>
            </p:extLst>
          </p:nvPr>
        </p:nvGraphicFramePr>
        <p:xfrm>
          <a:off x="512618" y="1030636"/>
          <a:ext cx="11152909" cy="386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202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muni </a:t>
                      </a:r>
                      <a:r>
                        <a:rPr lang="en-US" sz="2800" i="1" dirty="0" err="1" smtClean="0"/>
                        <a:t>gi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nose grimace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654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muni </a:t>
                      </a:r>
                      <a:r>
                        <a:rPr lang="en-US" sz="2800" i="1" dirty="0" err="1" smtClean="0"/>
                        <a:t>kula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nose mushroom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animal) can’t smell something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846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muni</a:t>
                      </a:r>
                      <a:r>
                        <a:rPr lang="en-US" sz="2800" i="1" baseline="0" dirty="0" smtClean="0"/>
                        <a:t> </a:t>
                      </a:r>
                      <a:r>
                        <a:rPr lang="en-US" sz="2800" i="1" baseline="0" dirty="0" err="1" smtClean="0"/>
                        <a:t>looro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nose straight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able to find things that the owner denies having</a:t>
                      </a:r>
                    </a:p>
                    <a:p>
                      <a:r>
                        <a:rPr lang="en-US" sz="2800" dirty="0" err="1" smtClean="0"/>
                        <a:t>2.able</a:t>
                      </a:r>
                      <a:r>
                        <a:rPr lang="en-US" sz="2800" dirty="0" smtClean="0"/>
                        <a:t> to smell something that others can’t smell”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0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890" y="207818"/>
            <a:ext cx="6594764" cy="886691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a’a</a:t>
            </a:r>
            <a:r>
              <a:rPr lang="en-US" b="1" dirty="0" smtClean="0"/>
              <a:t> “mouth”: talkative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27931"/>
              </p:ext>
            </p:extLst>
          </p:nvPr>
        </p:nvGraphicFramePr>
        <p:xfrm>
          <a:off x="595745" y="1190720"/>
          <a:ext cx="10834254" cy="231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49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493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a’a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bere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mouth big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Talkative, talk a lot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493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a’a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sege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mouth difficult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putting down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631" y="124855"/>
            <a:ext cx="9286993" cy="1202485"/>
          </a:xfrm>
        </p:spPr>
        <p:txBody>
          <a:bodyPr/>
          <a:lstStyle/>
          <a:p>
            <a:r>
              <a:rPr lang="en-US" b="1" i="1" dirty="0" err="1"/>
              <a:t>g</a:t>
            </a:r>
            <a:r>
              <a:rPr lang="en-US" b="1" i="1" dirty="0" err="1" smtClean="0"/>
              <a:t>ula</a:t>
            </a:r>
            <a:r>
              <a:rPr lang="en-US" b="1" dirty="0" smtClean="0"/>
              <a:t> “body</a:t>
            </a:r>
            <a:r>
              <a:rPr lang="en-US" b="1" smtClean="0"/>
              <a:t>”: energetic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87990"/>
              </p:ext>
            </p:extLst>
          </p:nvPr>
        </p:nvGraphicFramePr>
        <p:xfrm>
          <a:off x="383309" y="1316182"/>
          <a:ext cx="11337636" cy="448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8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7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13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gula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ae’e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body light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feel fresh,</a:t>
                      </a:r>
                      <a:r>
                        <a:rPr lang="en-US" sz="2800" baseline="0" smtClean="0"/>
                        <a:t> energetic, ready to do things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13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gula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tiiri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body heavy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lazy,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feel bored, unmotivated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381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gula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dafuuru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body cooked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feel </a:t>
                      </a:r>
                      <a:r>
                        <a:rPr lang="en-US" sz="2800" dirty="0" smtClean="0"/>
                        <a:t>tired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gula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koulu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body hot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say, buy, or do something </a:t>
                      </a:r>
                      <a:r>
                        <a:rPr lang="en-US" sz="2800" dirty="0" smtClean="0"/>
                        <a:t>that is </a:t>
                      </a:r>
                      <a:r>
                        <a:rPr lang="en-US" sz="2800" smtClean="0"/>
                        <a:t>not necessary (e.g.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overact)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8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50" y="138710"/>
            <a:ext cx="9608018" cy="1191325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mtClean="0"/>
              <a:t/>
            </a:r>
            <a:br>
              <a:rPr lang="en-US" smtClean="0"/>
            </a:br>
            <a:r>
              <a:rPr lang="en-US" b="1" i="1" smtClean="0"/>
              <a:t>sada </a:t>
            </a:r>
            <a:r>
              <a:rPr lang="en-US" b="1" smtClean="0"/>
              <a:t>“</a:t>
            </a:r>
            <a:r>
              <a:rPr lang="en-US" b="1" err="1" smtClean="0"/>
              <a:t>lungs</a:t>
            </a:r>
            <a:r>
              <a:rPr lang="en-US" b="1" smtClean="0"/>
              <a:t>”, </a:t>
            </a:r>
            <a:r>
              <a:rPr lang="en-US" b="1" i="1" smtClean="0"/>
              <a:t>waboku </a:t>
            </a:r>
            <a:r>
              <a:rPr lang="en-US" b="1" smtClean="0"/>
              <a:t>‘heart’: </a:t>
            </a:r>
            <a:r>
              <a:rPr lang="en-NZ" b="1" smtClean="0"/>
              <a:t>feel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308012"/>
              </p:ext>
            </p:extLst>
          </p:nvPr>
        </p:nvGraphicFramePr>
        <p:xfrm>
          <a:off x="1380836" y="1537084"/>
          <a:ext cx="946727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sada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taur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lungs break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skinny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sada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mera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lungs sharp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furious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sada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fatu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lungs swollen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broken-hearted (slang)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waboku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sisiiri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heart pain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800" smtClean="0"/>
                        <a:t>physical pain in heart;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smtClean="0"/>
                        <a:t>feel heart-broken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9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4" y="207983"/>
            <a:ext cx="8017678" cy="1011217"/>
          </a:xfrm>
        </p:spPr>
        <p:txBody>
          <a:bodyPr/>
          <a:lstStyle/>
          <a:p>
            <a:r>
              <a:rPr lang="en-US" b="1" i="1" dirty="0" err="1"/>
              <a:t>a</a:t>
            </a:r>
            <a:r>
              <a:rPr lang="en-US" b="1" i="1" dirty="0" err="1" smtClean="0"/>
              <a:t>ri</a:t>
            </a:r>
            <a:r>
              <a:rPr lang="en-US" b="1" dirty="0" smtClean="0"/>
              <a:t> “liver</a:t>
            </a:r>
            <a:r>
              <a:rPr lang="en-US" b="1" smtClean="0"/>
              <a:t>”: firm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86867"/>
              </p:ext>
            </p:extLst>
          </p:nvPr>
        </p:nvGraphicFramePr>
        <p:xfrm>
          <a:off x="1921164" y="1620212"/>
          <a:ext cx="880225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ari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tidiini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liver firm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stand firm, brave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ari</a:t>
                      </a:r>
                      <a:r>
                        <a:rPr lang="en-US" sz="2800" i="1" dirty="0" smtClean="0"/>
                        <a:t> u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liver 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united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7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a</a:t>
            </a:r>
            <a:r>
              <a:rPr lang="en-US" b="1" i="1" dirty="0" err="1" smtClean="0"/>
              <a:t>tu</a:t>
            </a:r>
            <a:r>
              <a:rPr lang="en-US" b="1" dirty="0" smtClean="0"/>
              <a:t> “stomach</a:t>
            </a:r>
            <a:r>
              <a:rPr lang="en-US" b="1" smtClean="0"/>
              <a:t>”: greedy, worried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38473"/>
              </p:ext>
            </p:extLst>
          </p:nvPr>
        </p:nvGraphicFramePr>
        <p:xfrm>
          <a:off x="826655" y="2243668"/>
          <a:ext cx="1086658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a</a:t>
                      </a:r>
                      <a:r>
                        <a:rPr lang="en-US" sz="2800" i="1" smtClean="0"/>
                        <a:t>tu </a:t>
                      </a:r>
                      <a:r>
                        <a:rPr lang="en-US" sz="2800" i="1" dirty="0" err="1" smtClean="0"/>
                        <a:t>geele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stomach hard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greedy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atu sisiiri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stomach sore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worried, preoccupied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4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AD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 </a:t>
            </a:r>
            <a:r>
              <a:rPr lang="en-US" err="1" smtClean="0"/>
              <a:t>Makasae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9" y="1825624"/>
            <a:ext cx="10354615" cy="41179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Papuan</a:t>
            </a:r>
            <a:endParaRPr lang="en-US" sz="4400" dirty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124,000 speakers, 10% of East Timor’s population (2015 census)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 </a:t>
            </a:r>
            <a:r>
              <a:rPr lang="en-US" sz="4400" dirty="0" err="1" smtClean="0"/>
              <a:t>SOV</a:t>
            </a:r>
            <a:r>
              <a:rPr lang="en-US" sz="4400" dirty="0" smtClean="0"/>
              <a:t> </a:t>
            </a:r>
          </a:p>
          <a:p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5559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94" y="166254"/>
            <a:ext cx="9286993" cy="1202485"/>
          </a:xfrm>
        </p:spPr>
        <p:txBody>
          <a:bodyPr/>
          <a:lstStyle/>
          <a:p>
            <a:r>
              <a:rPr lang="en-US" b="1" smtClean="0"/>
              <a:t>Other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75014"/>
              </p:ext>
            </p:extLst>
          </p:nvPr>
        </p:nvGraphicFramePr>
        <p:xfrm>
          <a:off x="826655" y="1495522"/>
          <a:ext cx="1086658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atugu’u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ifi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buttock worm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2800" smtClean="0"/>
                        <a:t>rarely at home,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always </a:t>
                      </a:r>
                      <a:r>
                        <a:rPr lang="en-US" sz="2800" dirty="0" smtClean="0"/>
                        <a:t>out hanging around with friends;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 smtClean="0"/>
                        <a:t>2</a:t>
                      </a:r>
                      <a:r>
                        <a:rPr lang="en-US" sz="2800" smtClean="0"/>
                        <a:t>.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 restless, always moving about when </a:t>
                      </a:r>
                      <a:r>
                        <a:rPr lang="en-US" sz="2800" dirty="0" smtClean="0"/>
                        <a:t>sitting on a seat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atugu’u ti’iri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buttock heavy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smtClean="0"/>
                        <a:t>lazy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namu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lesa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body.hair not.have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having nothing (properties)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para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baga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hip wound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wear sarong, skirt,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pants not </a:t>
                      </a:r>
                      <a:r>
                        <a:rPr lang="en-US" sz="2800" dirty="0" smtClean="0"/>
                        <a:t>properly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6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30" y="146251"/>
            <a:ext cx="9286993" cy="1202485"/>
          </a:xfrm>
        </p:spPr>
        <p:txBody>
          <a:bodyPr/>
          <a:lstStyle/>
          <a:p>
            <a:r>
              <a:rPr lang="en-US" b="1" smtClean="0"/>
              <a:t>Conclusion 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15" y="1261641"/>
            <a:ext cx="9807480" cy="5127584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Lexicalised, but the two parts of the expression can be separated.</a:t>
            </a:r>
          </a:p>
          <a:p>
            <a:pPr>
              <a:buNone/>
            </a:pPr>
            <a:endParaRPr lang="en-US" sz="2800" smtClean="0"/>
          </a:p>
          <a:p>
            <a:r>
              <a:rPr lang="en-US" sz="2800" smtClean="0"/>
              <a:t>Productive:</a:t>
            </a:r>
          </a:p>
          <a:p>
            <a:pPr lvl="1"/>
            <a:r>
              <a:rPr lang="en-US" sz="2800" smtClean="0"/>
              <a:t>16 body parts</a:t>
            </a:r>
          </a:p>
          <a:p>
            <a:pPr lvl="1"/>
            <a:r>
              <a:rPr lang="en-US" sz="2800" smtClean="0"/>
              <a:t>Can create new expressions, or create literal translations from Tetun.</a:t>
            </a:r>
          </a:p>
          <a:p>
            <a:pPr lvl="1">
              <a:buNone/>
            </a:pPr>
            <a:endParaRPr lang="en-US" sz="2800" smtClean="0"/>
          </a:p>
          <a:p>
            <a:r>
              <a:rPr lang="en-US" sz="2800" smtClean="0"/>
              <a:t>Metaphorical:</a:t>
            </a:r>
          </a:p>
          <a:p>
            <a:pPr lvl="1"/>
            <a:r>
              <a:rPr lang="en-US" sz="2800" smtClean="0"/>
              <a:t>One expression can have a physical and a metaphorical meaning, or two different metaphorical meanings.</a:t>
            </a:r>
          </a:p>
          <a:p>
            <a:endParaRPr lang="en-US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da\Downloads\Screenshot-2018-3-18 Timor-Leste languages 2010 p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845127"/>
            <a:ext cx="11125200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8401" y="5567925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Williams-van </a:t>
            </a:r>
            <a:r>
              <a:rPr kumimoji="0" lang="en-US" sz="1800" b="0" i="0" u="none" strike="noStrike" kern="0" cap="none" spc="0" normalizeH="0" baseline="0" noProof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Klinken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&amp; Williams, 2015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4209" y="973045"/>
            <a:ext cx="518832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Location of </a:t>
            </a:r>
            <a:r>
              <a:rPr lang="en-US" sz="2800" b="1" err="1" smtClean="0"/>
              <a:t>Makasae</a:t>
            </a:r>
            <a:r>
              <a:rPr lang="en-US" sz="2800" b="1" smtClean="0"/>
              <a:t> speakers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844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3" y="138546"/>
            <a:ext cx="7827819" cy="886692"/>
          </a:xfrm>
        </p:spPr>
        <p:txBody>
          <a:bodyPr/>
          <a:lstStyle/>
          <a:p>
            <a:r>
              <a:rPr lang="en-US" b="1" dirty="0" smtClean="0"/>
              <a:t>Emotion and character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045" y="900198"/>
            <a:ext cx="8624731" cy="900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Mostly collocations of </a:t>
            </a:r>
            <a:r>
              <a:rPr lang="en-AU" sz="2800" b="1" dirty="0">
                <a:latin typeface="Times New Roman" pitchFamily="18" charset="0"/>
                <a:cs typeface="Times New Roman" pitchFamily="18" charset="0"/>
              </a:rPr>
              <a:t>a body part noun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an adjective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verb, noun or number</a:t>
            </a:r>
          </a:p>
          <a:p>
            <a:pPr marL="0" indent="0">
              <a:buNone/>
            </a:pP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24443"/>
              </p:ext>
            </p:extLst>
          </p:nvPr>
        </p:nvGraphicFramePr>
        <p:xfrm>
          <a:off x="401782" y="2048719"/>
          <a:ext cx="11496994" cy="45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63">
                  <a:extLst>
                    <a:ext uri="{9D8B030D-6E8A-4147-A177-3AD203B41FA5}">
                      <a16:colId xmlns:a16="http://schemas.microsoft.com/office/drawing/2014/main" val="2908608481"/>
                    </a:ext>
                  </a:extLst>
                </a:gridCol>
                <a:gridCol w="2731939">
                  <a:extLst>
                    <a:ext uri="{9D8B030D-6E8A-4147-A177-3AD203B41FA5}">
                      <a16:colId xmlns:a16="http://schemas.microsoft.com/office/drawing/2014/main" val="1532163576"/>
                    </a:ext>
                  </a:extLst>
                </a:gridCol>
                <a:gridCol w="6484792">
                  <a:extLst>
                    <a:ext uri="{9D8B030D-6E8A-4147-A177-3AD203B41FA5}">
                      <a16:colId xmlns:a16="http://schemas.microsoft.com/office/drawing/2014/main" val="1452351341"/>
                    </a:ext>
                  </a:extLst>
                </a:gridCol>
              </a:tblGrid>
              <a:tr h="914295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03051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r>
                        <a:rPr lang="en-AU" sz="2800" i="1" err="1" smtClean="0">
                          <a:latin typeface="Times New Roman" pitchFamily="18" charset="0"/>
                          <a:cs typeface="Times New Roman" pitchFamily="18" charset="0"/>
                        </a:rPr>
                        <a:t>sada</a:t>
                      </a:r>
                      <a:r>
                        <a:rPr lang="en-AU" sz="2800" i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2800" i="1" err="1" smtClean="0">
                          <a:latin typeface="Times New Roman" pitchFamily="18" charset="0"/>
                          <a:cs typeface="Times New Roman" pitchFamily="18" charset="0"/>
                        </a:rPr>
                        <a:t>mera</a:t>
                      </a:r>
                      <a:r>
                        <a:rPr lang="en-AU" sz="2800" i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smtClean="0">
                          <a:latin typeface="Times New Roman" pitchFamily="18" charset="0"/>
                          <a:cs typeface="Times New Roman" pitchFamily="18" charset="0"/>
                        </a:rPr>
                        <a:t>lungs sharp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furious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27056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da’e</a:t>
                      </a:r>
                      <a:r>
                        <a:rPr lang="en-US" sz="2800" i="1" baseline="0" smtClean="0"/>
                        <a:t> </a:t>
                      </a:r>
                      <a:r>
                        <a:rPr lang="en-US" sz="2800" i="1" baseline="0" dirty="0" err="1" smtClean="0"/>
                        <a:t>ria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</a:t>
                      </a:r>
                      <a:r>
                        <a:rPr lang="en-US" sz="2800" baseline="0" dirty="0" smtClean="0"/>
                        <a:t> run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unfaithful to spouse; 2. creative thinker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247693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da’e </a:t>
                      </a:r>
                      <a:r>
                        <a:rPr lang="en-US" sz="2800" i="1" dirty="0" err="1" smtClean="0"/>
                        <a:t>afakai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</a:t>
                      </a:r>
                      <a:r>
                        <a:rPr lang="en-US" sz="2800" dirty="0" err="1" smtClean="0"/>
                        <a:t>flintstone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stubborn, refuse to listen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ari</a:t>
                      </a:r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u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liver 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unity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456" y="146251"/>
            <a:ext cx="9286993" cy="1202485"/>
          </a:xfrm>
        </p:spPr>
        <p:txBody>
          <a:bodyPr/>
          <a:lstStyle/>
          <a:p>
            <a:r>
              <a:rPr lang="en-US" b="1" smtClean="0"/>
              <a:t>Structure: 2 constructions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551008"/>
            <a:ext cx="11215868" cy="494238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mtClean="0"/>
              <a:t>Subject = person + body part, predicate = characteristic</a:t>
            </a:r>
          </a:p>
          <a:p>
            <a:pPr marL="457200" indent="-457200">
              <a:buAutoNum type="arabicPeriod"/>
            </a:pPr>
            <a:endParaRPr lang="en-US" smtClean="0"/>
          </a:p>
          <a:p>
            <a:pPr marL="457200" indent="-457200">
              <a:buAutoNum type="arabicPeriod"/>
            </a:pPr>
            <a:endParaRPr lang="en-US" smtClean="0"/>
          </a:p>
          <a:p>
            <a:pPr marL="457200" indent="-457200">
              <a:buAutoNum type="arabicPeriod"/>
            </a:pPr>
            <a:endParaRPr lang="en-US" smtClean="0"/>
          </a:p>
          <a:p>
            <a:pPr marL="457200" indent="-457200">
              <a:buAutoNum type="arabicPeriod"/>
            </a:pPr>
            <a:endParaRPr lang="en-US" smtClean="0"/>
          </a:p>
          <a:p>
            <a:pPr marL="457200" indent="-457200">
              <a:buNone/>
            </a:pPr>
            <a:endParaRPr lang="en-US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mtClean="0"/>
              <a:t>Subject = person, predicate = body part + characteristic.</a:t>
            </a:r>
          </a:p>
          <a:p>
            <a:pPr marL="457200" indent="-457200">
              <a:buFont typeface="+mj-lt"/>
              <a:buAutoNum type="arabicPeriod" startAt="2"/>
            </a:pPr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8702" y="2328546"/>
          <a:ext cx="10549679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3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Tino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/>
                        <a:t>gi</a:t>
                      </a:r>
                      <a:endParaRPr lang="en-AU" sz="2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/>
                        <a:t>da’e</a:t>
                      </a:r>
                      <a:endParaRPr lang="en-AU" sz="2400" i="1" u="sng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u="sng" smtClean="0"/>
                        <a:t>geele</a:t>
                      </a:r>
                      <a:r>
                        <a:rPr lang="en-US" i="1" smtClean="0"/>
                        <a:t>,</a:t>
                      </a:r>
                      <a:r>
                        <a:rPr lang="en-US" sz="2400" i="1" u="sng" smtClean="0"/>
                        <a:t> </a:t>
                      </a:r>
                      <a:endParaRPr lang="en-AU" sz="2400" i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smtClean="0"/>
                        <a:t>estuda</a:t>
                      </a:r>
                      <a:endParaRPr lang="en-AU" sz="2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/>
                        <a:t>to</a:t>
                      </a:r>
                      <a:endParaRPr lang="en-AU" sz="24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/>
                        <a:t>tama.</a:t>
                      </a:r>
                      <a:endParaRPr lang="en-AU" sz="24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/>
                        <a:t>Tino</a:t>
                      </a:r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cap="small" baseline="0" smtClean="0"/>
                        <a:t>pos</a:t>
                      </a:r>
                      <a:endParaRPr lang="en-AU" sz="2400" cap="small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head</a:t>
                      </a:r>
                      <a:endParaRPr lang="en-AU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hard</a:t>
                      </a:r>
                      <a:endParaRPr lang="en-A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study</a:t>
                      </a:r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not</a:t>
                      </a:r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enter</a:t>
                      </a:r>
                      <a:endParaRPr lang="en-A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2400" smtClean="0"/>
                        <a:t>‘Tino is a slow learner,</a:t>
                      </a:r>
                      <a:r>
                        <a:rPr lang="en-US" sz="2400" baseline="0" smtClean="0"/>
                        <a:t> even when he studies he doesn’t learn.’</a:t>
                      </a:r>
                      <a:endParaRPr lang="en-AU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 cap="small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2406" y="4909702"/>
          <a:ext cx="5418668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0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Tino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ere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da’e</a:t>
                      </a:r>
                      <a:endParaRPr lang="en-AU" sz="2400" i="1" u="sn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geele</a:t>
                      </a:r>
                      <a:r>
                        <a:rPr lang="en-US" sz="2400" i="1" u="none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AU" sz="2400" i="1" u="non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Tino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head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hard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‘Tino is a slow learner.’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5" y="157826"/>
            <a:ext cx="9286993" cy="1202485"/>
          </a:xfrm>
        </p:spPr>
        <p:txBody>
          <a:bodyPr/>
          <a:lstStyle/>
          <a:p>
            <a:r>
              <a:rPr lang="en-US" b="1" smtClean="0"/>
              <a:t>Negation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423686"/>
            <a:ext cx="11273742" cy="3889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mtClean="0"/>
              <a:t>Negative can precede just the second part of the expression, or the whole expression.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pPr>
              <a:buNone/>
            </a:pPr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844" y="2050755"/>
          <a:ext cx="8128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da’e</a:t>
                      </a:r>
                      <a:endParaRPr lang="en-AU" sz="2400" i="1" u="sng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to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geele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cap="small" baseline="0" smtClean="0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en-AU" sz="2400" cap="sm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head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not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hard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‘Bete is not a slow learner.’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 cap="sm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3474" y="3835184"/>
          <a:ext cx="8128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ere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none" smtClean="0">
                          <a:solidFill>
                            <a:schemeClr val="tx1"/>
                          </a:solidFill>
                        </a:rPr>
                        <a:t>to</a:t>
                      </a:r>
                      <a:endParaRPr lang="en-AU" sz="2400" i="1" u="non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da’e</a:t>
                      </a:r>
                      <a:endParaRPr lang="en-AU" sz="2400" i="1" u="sng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geele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this</a:t>
                      </a:r>
                      <a:endParaRPr lang="en-AU" sz="2400" cap="sm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head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not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hard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‘Bete is not a slow learner.’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 cap="sm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5" y="157826"/>
            <a:ext cx="9286993" cy="1202485"/>
          </a:xfrm>
        </p:spPr>
        <p:txBody>
          <a:bodyPr/>
          <a:lstStyle/>
          <a:p>
            <a:r>
              <a:rPr lang="en-US" b="1" smtClean="0"/>
              <a:t>Intensification and comparatives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423686"/>
            <a:ext cx="11273742" cy="38890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i="1" smtClean="0"/>
              <a:t>lita </a:t>
            </a:r>
            <a:r>
              <a:rPr lang="en-US" sz="3300" smtClean="0"/>
              <a:t>‘very/more’ precedes just the second part of the expression when it means ‘very’. In comparatives it precedes the whole expression.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pPr>
              <a:buNone/>
            </a:pPr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9970" y="2641064"/>
          <a:ext cx="8128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da’e</a:t>
                      </a:r>
                      <a:endParaRPr lang="en-AU" sz="2400" i="1" u="sng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lita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geele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cap="small" baseline="0" smtClean="0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en-AU" sz="2400" cap="sm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head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very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hard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‘Bete is a very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slow learner.’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 cap="sm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7175" y="4772733"/>
          <a:ext cx="8128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none" smtClean="0">
                          <a:solidFill>
                            <a:schemeClr val="tx1"/>
                          </a:solidFill>
                        </a:rPr>
                        <a:t>lita</a:t>
                      </a:r>
                      <a:endParaRPr lang="en-AU" sz="2400" i="1" u="non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da’e</a:t>
                      </a:r>
                      <a:endParaRPr lang="en-AU" sz="2400" i="1" u="sng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u="sng" smtClean="0">
                          <a:solidFill>
                            <a:schemeClr val="tx1"/>
                          </a:solidFill>
                        </a:rPr>
                        <a:t>geele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AU" sz="2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Bete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small" baseline="0" smtClean="0">
                          <a:solidFill>
                            <a:schemeClr val="tx1"/>
                          </a:solidFill>
                        </a:rPr>
                        <a:t>3s</a:t>
                      </a:r>
                      <a:endParaRPr lang="en-AU" sz="2400" cap="small" baseline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very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head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hard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‘Bete is a slower learner than her.’</a:t>
                      </a:r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 cap="sm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940" y="0"/>
            <a:ext cx="9286993" cy="678873"/>
          </a:xfrm>
        </p:spPr>
        <p:txBody>
          <a:bodyPr>
            <a:normAutofit fontScale="90000"/>
          </a:bodyPr>
          <a:lstStyle/>
          <a:p>
            <a:r>
              <a:rPr lang="en-US" b="1" i="1" smtClean="0"/>
              <a:t>da'e</a:t>
            </a:r>
            <a:r>
              <a:rPr lang="en-US" b="1" smtClean="0"/>
              <a:t> </a:t>
            </a:r>
            <a:r>
              <a:rPr lang="en-US" b="1" dirty="0" smtClean="0"/>
              <a:t>“head”: intelligent, faithful 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41845"/>
              </p:ext>
            </p:extLst>
          </p:nvPr>
        </p:nvGraphicFramePr>
        <p:xfrm>
          <a:off x="249383" y="822960"/>
          <a:ext cx="11637816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4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da'e</a:t>
                      </a:r>
                      <a:r>
                        <a:rPr lang="en-US" sz="2800" i="1" baseline="0" dirty="0" smtClean="0"/>
                        <a:t> </a:t>
                      </a:r>
                      <a:r>
                        <a:rPr lang="en-US" sz="2800" i="1" baseline="0" dirty="0" err="1" smtClean="0"/>
                        <a:t>losa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empty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bald; 2. stupid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err="1" smtClean="0"/>
                        <a:t>geele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hard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slow learner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err="1" smtClean="0"/>
                        <a:t>momala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soft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fast learner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smtClean="0"/>
                        <a:t>wee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have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smart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err="1" smtClean="0"/>
                        <a:t>koulu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hot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fever; 2. speak nonsense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err="1" smtClean="0"/>
                        <a:t>afakai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</a:t>
                      </a:r>
                      <a:r>
                        <a:rPr lang="en-US" sz="2800" dirty="0" err="1" smtClean="0"/>
                        <a:t>flintstone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stubborn, refuse to listen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err="1" smtClean="0"/>
                        <a:t>ga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tight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naughty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err="1" smtClean="0"/>
                        <a:t>gira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gira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crazy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having many love affairs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smtClean="0"/>
                        <a:t>da'e </a:t>
                      </a:r>
                      <a:r>
                        <a:rPr lang="en-US" sz="2800" i="1" dirty="0" err="1" smtClean="0"/>
                        <a:t>ria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head run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unfaithful to spouse; 2. creative thinker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0917381" cy="983508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err="1" smtClean="0"/>
              <a:t>mutu</a:t>
            </a:r>
            <a:r>
              <a:rPr lang="en-US" b="1" dirty="0" smtClean="0"/>
              <a:t> “inside</a:t>
            </a:r>
            <a:r>
              <a:rPr lang="en-US" b="1" smtClean="0"/>
              <a:t>”: </a:t>
            </a:r>
            <a:r>
              <a:rPr lang="en-NZ" b="1" smtClean="0"/>
              <a:t>feel, know, character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89600"/>
              </p:ext>
            </p:extLst>
          </p:nvPr>
        </p:nvGraphicFramePr>
        <p:xfrm>
          <a:off x="591127" y="969048"/>
          <a:ext cx="109220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Makasae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sisiiri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pain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angry;</a:t>
                      </a:r>
                      <a:r>
                        <a:rPr lang="en-US" sz="2800" baseline="0" dirty="0" smtClean="0"/>
                        <a:t> 2</a:t>
                      </a:r>
                      <a:r>
                        <a:rPr lang="en-US" sz="2800" baseline="0" smtClean="0"/>
                        <a:t>. </a:t>
                      </a:r>
                      <a:r>
                        <a:rPr lang="en-US" sz="2800" smtClean="0"/>
                        <a:t>jealous,</a:t>
                      </a:r>
                      <a:r>
                        <a:rPr lang="en-US" sz="2800" baseline="0" smtClean="0"/>
                        <a:t> envious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sege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difficult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angry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taba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hole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able  to manage things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meta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black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know </a:t>
                      </a:r>
                      <a:r>
                        <a:rPr lang="en-US" sz="2800" dirty="0" smtClean="0"/>
                        <a:t>nothing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molu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lose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innocent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loloro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straight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aware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nogo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nogo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fool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foolish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rau</a:t>
                      </a:r>
                      <a:r>
                        <a:rPr lang="en-US" sz="2800" i="1" dirty="0" smtClean="0"/>
                        <a:t>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good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kind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saree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clean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</a:t>
                      </a:r>
                      <a:r>
                        <a:rPr lang="en-US" sz="2800" smtClean="0"/>
                        <a:t>onest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mutu</a:t>
                      </a:r>
                      <a:r>
                        <a:rPr lang="en-US" sz="2800" i="1" dirty="0" smtClean="0"/>
                        <a:t> u 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inside 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united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ushp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1301</Words>
  <Application>Microsoft Office PowerPoint</Application>
  <PresentationFormat>Widescreen</PresentationFormat>
  <Paragraphs>422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Aparajita</vt:lpstr>
      <vt:lpstr>Arial</vt:lpstr>
      <vt:lpstr>Baskerville Old Face</vt:lpstr>
      <vt:lpstr>Brush Script MT</vt:lpstr>
      <vt:lpstr>Calibri</vt:lpstr>
      <vt:lpstr>Rage Italic</vt:lpstr>
      <vt:lpstr>Times New Roman</vt:lpstr>
      <vt:lpstr>Pushpin</vt:lpstr>
      <vt:lpstr>1_Pushpin</vt:lpstr>
      <vt:lpstr>“Does he have sharp eyes or sharp lungs?” Expressions of emotion and character  in Makasae</vt:lpstr>
      <vt:lpstr> Makasae</vt:lpstr>
      <vt:lpstr>PowerPoint Presentation</vt:lpstr>
      <vt:lpstr>Emotion and character </vt:lpstr>
      <vt:lpstr>Structure: 2 constructions</vt:lpstr>
      <vt:lpstr>Negation</vt:lpstr>
      <vt:lpstr>Intensification and comparatives</vt:lpstr>
      <vt:lpstr>da'e “head”: intelligent, faithful </vt:lpstr>
      <vt:lpstr> mutu “inside”: feel, know, character </vt:lpstr>
      <vt:lpstr>fanu “face”: angry, crazy, absent, dead </vt:lpstr>
      <vt:lpstr> tana “hand”: contribute, diligent; throw straight  </vt:lpstr>
      <vt:lpstr>nana “eye”: able to see, awake; untrustworthy</vt:lpstr>
      <vt:lpstr> wali “ear”: able to hear; naughty </vt:lpstr>
      <vt:lpstr>muni “nose”: smell; able to find things </vt:lpstr>
      <vt:lpstr>a’a “mouth”: talkative</vt:lpstr>
      <vt:lpstr>gula “body”: energetic</vt:lpstr>
      <vt:lpstr> sada “lungs”, waboku ‘heart’: feel </vt:lpstr>
      <vt:lpstr>ari “liver”: firm</vt:lpstr>
      <vt:lpstr>atu “stomach”: greedy, worried</vt:lpstr>
      <vt:lpstr>Other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he lose face or lose hand? Expression of emotion and carachter in Makasae</dc:title>
  <dc:creator>Lenovo</dc:creator>
  <cp:lastModifiedBy>Lenovo</cp:lastModifiedBy>
  <cp:revision>135</cp:revision>
  <dcterms:created xsi:type="dcterms:W3CDTF">2018-03-13T00:27:56Z</dcterms:created>
  <dcterms:modified xsi:type="dcterms:W3CDTF">2018-06-06T07:08:28Z</dcterms:modified>
</cp:coreProperties>
</file>