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7" r:id="rId2"/>
    <p:sldId id="298" r:id="rId3"/>
    <p:sldId id="260" r:id="rId4"/>
    <p:sldId id="297" r:id="rId5"/>
    <p:sldId id="264" r:id="rId6"/>
    <p:sldId id="292" r:id="rId7"/>
    <p:sldId id="266" r:id="rId8"/>
    <p:sldId id="295" r:id="rId9"/>
    <p:sldId id="293" r:id="rId10"/>
    <p:sldId id="294" r:id="rId11"/>
    <p:sldId id="285" r:id="rId12"/>
    <p:sldId id="273" r:id="rId13"/>
    <p:sldId id="287" r:id="rId14"/>
    <p:sldId id="296" r:id="rId15"/>
    <p:sldId id="279" r:id="rId16"/>
    <p:sldId id="274" r:id="rId17"/>
    <p:sldId id="286" r:id="rId18"/>
    <p:sldId id="278" r:id="rId19"/>
    <p:sldId id="280" r:id="rId20"/>
    <p:sldId id="283" r:id="rId21"/>
    <p:sldId id="289" r:id="rId22"/>
    <p:sldId id="291" r:id="rId23"/>
    <p:sldId id="284" r:id="rId24"/>
  </p:sldIdLst>
  <p:sldSz cx="9144000" cy="6858000" type="screen4x3"/>
  <p:notesSz cx="6954838" cy="93091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1183" autoAdjust="0"/>
  </p:normalViewPr>
  <p:slideViewPr>
    <p:cSldViewPr>
      <p:cViewPr>
        <p:scale>
          <a:sx n="70" d="100"/>
          <a:sy n="70" d="100"/>
        </p:scale>
        <p:origin x="-1302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4471" cy="465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734" y="0"/>
            <a:ext cx="3014471" cy="465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31F67-770F-4B25-9D7B-DA8FCB2091A9}" type="datetimeFigureOut">
              <a:rPr lang="pt-PT" smtClean="0"/>
              <a:pPr/>
              <a:t>07-06-2018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82"/>
            <a:ext cx="3014471" cy="465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734" y="8842382"/>
            <a:ext cx="3014471" cy="465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258F7-FAF5-4164-8D12-EE576A28127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199385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92080-56D5-469E-B03F-15EAB67A3FC5}" type="datetimeFigureOut">
              <a:rPr lang="pt-PT" smtClean="0"/>
              <a:pPr/>
              <a:t>07-06-2018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21823"/>
            <a:ext cx="5563870" cy="4189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C2E71-4297-4578-B9E0-90200C55415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79245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baseline="0" smtClean="0"/>
          </a:p>
          <a:p>
            <a:endParaRPr lang="pt-P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21</a:t>
            </a:fld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22</a:t>
            </a:fld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23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smtClean="0"/>
              <a:t>nx from Indonesian “nya”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C2E71-4297-4578-B9E0-90200C55415A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60214-BE66-4D4D-B1B2-3EACC2479D03}" type="datetimeFigureOut">
              <a:rPr lang="pt-PT" smtClean="0"/>
              <a:pPr/>
              <a:t>07-06-2018</a:t>
            </a:fld>
            <a:endParaRPr lang="pt-PT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F010A-29D7-40A0-BE3A-A34617EC070C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60214-BE66-4D4D-B1B2-3EACC2479D03}" type="datetimeFigureOut">
              <a:rPr lang="pt-PT" smtClean="0"/>
              <a:pPr/>
              <a:t>07-06-2018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F010A-29D7-40A0-BE3A-A34617EC070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60214-BE66-4D4D-B1B2-3EACC2479D03}" type="datetimeFigureOut">
              <a:rPr lang="pt-PT" smtClean="0"/>
              <a:pPr/>
              <a:t>07-06-2018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F010A-29D7-40A0-BE3A-A34617EC070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60214-BE66-4D4D-B1B2-3EACC2479D03}" type="datetimeFigureOut">
              <a:rPr lang="pt-PT" smtClean="0"/>
              <a:pPr/>
              <a:t>07-06-2018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F010A-29D7-40A0-BE3A-A34617EC070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60214-BE66-4D4D-B1B2-3EACC2479D03}" type="datetimeFigureOut">
              <a:rPr lang="pt-PT" smtClean="0"/>
              <a:pPr/>
              <a:t>07-06-2018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F010A-29D7-40A0-BE3A-A34617EC070C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60214-BE66-4D4D-B1B2-3EACC2479D03}" type="datetimeFigureOut">
              <a:rPr lang="pt-PT" smtClean="0"/>
              <a:pPr/>
              <a:t>07-06-2018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F010A-29D7-40A0-BE3A-A34617EC070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60214-BE66-4D4D-B1B2-3EACC2479D03}" type="datetimeFigureOut">
              <a:rPr lang="pt-PT" smtClean="0"/>
              <a:pPr/>
              <a:t>07-06-2018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F010A-29D7-40A0-BE3A-A34617EC070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60214-BE66-4D4D-B1B2-3EACC2479D03}" type="datetimeFigureOut">
              <a:rPr lang="pt-PT" smtClean="0"/>
              <a:pPr/>
              <a:t>07-06-2018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F010A-29D7-40A0-BE3A-A34617EC070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60214-BE66-4D4D-B1B2-3EACC2479D03}" type="datetimeFigureOut">
              <a:rPr lang="pt-PT" smtClean="0"/>
              <a:pPr/>
              <a:t>07-06-2018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F010A-29D7-40A0-BE3A-A34617EC070C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60214-BE66-4D4D-B1B2-3EACC2479D03}" type="datetimeFigureOut">
              <a:rPr lang="pt-PT" smtClean="0"/>
              <a:pPr/>
              <a:t>07-06-2018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F010A-29D7-40A0-BE3A-A34617EC070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60214-BE66-4D4D-B1B2-3EACC2479D03}" type="datetimeFigureOut">
              <a:rPr lang="pt-PT" smtClean="0"/>
              <a:pPr/>
              <a:t>07-06-2018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F010A-29D7-40A0-BE3A-A34617EC070C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A60214-BE66-4D4D-B1B2-3EACC2479D03}" type="datetimeFigureOut">
              <a:rPr lang="pt-PT" smtClean="0"/>
              <a:pPr/>
              <a:t>07-06-2018</a:t>
            </a:fld>
            <a:endParaRPr lang="pt-P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P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1F010A-29D7-40A0-BE3A-A34617EC070C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s.gov.tl/wp-content/uploads/2016/11/Wall-Chart-Poster-Landscape-Final-English-rev.pdf%20download%206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oportugues.com.br/secoes/estil/estil3.ph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420888"/>
            <a:ext cx="5760640" cy="9906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PT" sz="3600" b="1" err="1" smtClean="0"/>
              <a:t>Slang</a:t>
            </a:r>
            <a:r>
              <a:rPr lang="pt-PT" sz="3600" b="1" smtClean="0"/>
              <a:t> </a:t>
            </a:r>
            <a:r>
              <a:rPr lang="pt-PT" sz="3600" b="1" err="1" smtClean="0"/>
              <a:t>in</a:t>
            </a:r>
            <a:r>
              <a:rPr lang="pt-PT" sz="3600" b="1" smtClean="0"/>
              <a:t> </a:t>
            </a:r>
            <a:r>
              <a:rPr lang="pt-PT" sz="3600" b="1" err="1" smtClean="0"/>
              <a:t>Tetun</a:t>
            </a:r>
            <a:r>
              <a:rPr lang="pt-PT" sz="3600" b="1" smtClean="0"/>
              <a:t> Dili: </a:t>
            </a:r>
            <a:r>
              <a:rPr lang="pt-PT" sz="3600" b="1" i="1" smtClean="0"/>
              <a:t>Nee U! </a:t>
            </a:r>
            <a:endParaRPr lang="pt-PT" sz="360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858000" cy="533400"/>
          </a:xfrm>
        </p:spPr>
        <p:txBody>
          <a:bodyPr>
            <a:noAutofit/>
          </a:bodyPr>
          <a:lstStyle/>
          <a:p>
            <a:r>
              <a:rPr lang="pt-PT" sz="3200" b="1" smtClean="0">
                <a:solidFill>
                  <a:schemeClr val="tx1"/>
                </a:solidFill>
              </a:rPr>
              <a:t>Justino da Silva &amp; Cesaltina Tilman</a:t>
            </a:r>
          </a:p>
          <a:p>
            <a:pPr algn="ctr"/>
            <a:r>
              <a:rPr lang="pt-PT" sz="3200" b="1" smtClean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4951F-D34C-4636-9CE7-E08FE16DD325}" type="slidenum">
              <a:rPr lang="pt-PT"/>
              <a:pPr>
                <a:defRPr/>
              </a:pPr>
              <a:t>1</a:t>
            </a:fld>
            <a:endParaRPr lang="pt-PT"/>
          </a:p>
        </p:txBody>
      </p:sp>
      <p:pic>
        <p:nvPicPr>
          <p:cNvPr id="2053" name="Picture 4" descr="DITembl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500063"/>
            <a:ext cx="1214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357563" y="1714500"/>
            <a:ext cx="2786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b="1">
                <a:latin typeface="Calibri" pitchFamily="34" charset="0"/>
              </a:rPr>
              <a:t>Díli </a:t>
            </a:r>
            <a:r>
              <a:rPr lang="pt-PT" b="1" err="1">
                <a:latin typeface="Calibri" pitchFamily="34" charset="0"/>
              </a:rPr>
              <a:t>Institute</a:t>
            </a:r>
            <a:r>
              <a:rPr lang="pt-PT" b="1">
                <a:latin typeface="Calibri" pitchFamily="34" charset="0"/>
              </a:rPr>
              <a:t> </a:t>
            </a:r>
            <a:r>
              <a:rPr lang="pt-PT" b="1" err="1">
                <a:latin typeface="Calibri" pitchFamily="34" charset="0"/>
              </a:rPr>
              <a:t>of</a:t>
            </a:r>
            <a:r>
              <a:rPr lang="pt-PT" b="1">
                <a:latin typeface="Calibri" pitchFamily="34" charset="0"/>
              </a:rPr>
              <a:t> </a:t>
            </a:r>
            <a:r>
              <a:rPr lang="pt-PT" b="1" err="1">
                <a:latin typeface="Calibri" pitchFamily="34" charset="0"/>
              </a:rPr>
              <a:t>Technology</a:t>
            </a:r>
            <a:r>
              <a:rPr lang="pt-PT" b="1">
                <a:latin typeface="Calibri" pitchFamily="34" charset="0"/>
              </a:rPr>
              <a:t> </a:t>
            </a:r>
          </a:p>
          <a:p>
            <a:pPr algn="ctr"/>
            <a:r>
              <a:rPr lang="pt-PT" b="1" err="1">
                <a:latin typeface="Calibri" pitchFamily="34" charset="0"/>
              </a:rPr>
              <a:t>Matenek</a:t>
            </a:r>
            <a:r>
              <a:rPr lang="pt-PT" b="1">
                <a:latin typeface="Calibri" pitchFamily="34" charset="0"/>
              </a:rPr>
              <a:t> </a:t>
            </a:r>
            <a:r>
              <a:rPr lang="pt-PT" b="1" err="1">
                <a:latin typeface="Calibri" pitchFamily="34" charset="0"/>
              </a:rPr>
              <a:t>Nodi</a:t>
            </a:r>
            <a:r>
              <a:rPr lang="pt-PT" b="1">
                <a:latin typeface="Calibri" pitchFamily="34" charset="0"/>
              </a:rPr>
              <a:t> </a:t>
            </a:r>
            <a:r>
              <a:rPr lang="pt-PT" b="1" err="1">
                <a:latin typeface="Calibri" pitchFamily="34" charset="0"/>
              </a:rPr>
              <a:t>Serbii</a:t>
            </a:r>
            <a:endParaRPr lang="pt-PT" b="1">
              <a:latin typeface="Calibri" pitchFamily="34" charset="0"/>
            </a:endParaRPr>
          </a:p>
        </p:txBody>
      </p:sp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1403648" y="4869160"/>
            <a:ext cx="72866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2000" b="1" err="1" smtClean="0">
                <a:latin typeface="Calibri" pitchFamily="34" charset="0"/>
              </a:rPr>
              <a:t>The</a:t>
            </a:r>
            <a:r>
              <a:rPr lang="pt-PT" sz="2000" b="1" smtClean="0">
                <a:latin typeface="Calibri" pitchFamily="34" charset="0"/>
              </a:rPr>
              <a:t> </a:t>
            </a:r>
            <a:r>
              <a:rPr lang="pt-PT" sz="2000" b="1" err="1" smtClean="0">
                <a:latin typeface="Calibri" pitchFamily="34" charset="0"/>
              </a:rPr>
              <a:t>Seventh</a:t>
            </a:r>
            <a:r>
              <a:rPr lang="pt-PT" sz="2000" b="1" smtClean="0">
                <a:latin typeface="Calibri" pitchFamily="34" charset="0"/>
              </a:rPr>
              <a:t> </a:t>
            </a:r>
            <a:r>
              <a:rPr lang="pt-PT" sz="2000" b="1" err="1" smtClean="0">
                <a:latin typeface="Calibri" pitchFamily="34" charset="0"/>
              </a:rPr>
              <a:t>East</a:t>
            </a:r>
            <a:r>
              <a:rPr lang="pt-PT" sz="2000" b="1" smtClean="0">
                <a:latin typeface="Calibri" pitchFamily="34" charset="0"/>
              </a:rPr>
              <a:t> </a:t>
            </a:r>
            <a:r>
              <a:rPr lang="pt-PT" sz="2000" b="1" err="1" smtClean="0">
                <a:latin typeface="Calibri" pitchFamily="34" charset="0"/>
              </a:rPr>
              <a:t>Nusantara</a:t>
            </a:r>
            <a:r>
              <a:rPr lang="pt-PT" sz="2000" b="1" smtClean="0">
                <a:latin typeface="Calibri" pitchFamily="34" charset="0"/>
              </a:rPr>
              <a:t> </a:t>
            </a:r>
            <a:r>
              <a:rPr lang="pt-PT" sz="2000" b="1" err="1" smtClean="0">
                <a:latin typeface="Calibri" pitchFamily="34" charset="0"/>
              </a:rPr>
              <a:t>Conference</a:t>
            </a:r>
            <a:endParaRPr lang="pt-PT" sz="2000" b="1" smtClean="0">
              <a:latin typeface="Calibri" pitchFamily="34" charset="0"/>
            </a:endParaRPr>
          </a:p>
          <a:p>
            <a:pPr algn="ctr"/>
            <a:endParaRPr lang="pt-PT" sz="2000" b="1" smtClean="0"/>
          </a:p>
          <a:p>
            <a:pPr algn="ctr"/>
            <a:r>
              <a:rPr lang="pt-PT" sz="2000" b="1" smtClean="0"/>
              <a:t>14.05.2018  </a:t>
            </a:r>
          </a:p>
          <a:p>
            <a:pPr algn="ctr"/>
            <a:endParaRPr lang="pt-PT" sz="2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143000"/>
          </a:xfrm>
        </p:spPr>
        <p:txBody>
          <a:bodyPr/>
          <a:lstStyle/>
          <a:p>
            <a:r>
              <a:rPr lang="pt-PT" dirty="0" err="1" smtClean="0"/>
              <a:t>Initials</a:t>
            </a:r>
            <a:r>
              <a:rPr lang="pt-PT" dirty="0" smtClean="0"/>
              <a:t> </a:t>
            </a:r>
            <a:endParaRPr lang="pt-PT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87624" y="1052736"/>
          <a:ext cx="7542683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927"/>
                <a:gridCol w="1852369"/>
                <a:gridCol w="1368152"/>
                <a:gridCol w="1584176"/>
                <a:gridCol w="1926059"/>
              </a:tblGrid>
              <a:tr h="801617"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Slang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smtClean="0"/>
                        <a:t> </a:t>
                      </a:r>
                      <a:r>
                        <a:rPr lang="pt-PT" b="1" err="1" smtClean="0"/>
                        <a:t>Source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Language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Literal</a:t>
                      </a:r>
                      <a:r>
                        <a:rPr lang="pt-PT" b="1" baseline="0" smtClean="0"/>
                        <a:t> </a:t>
                      </a:r>
                    </a:p>
                    <a:p>
                      <a:pPr algn="ctr"/>
                      <a:r>
                        <a:rPr lang="pt-PT" b="1" baseline="0" smtClean="0"/>
                        <a:t>translation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Meaning</a:t>
                      </a:r>
                      <a:endParaRPr lang="pt-PT" b="1"/>
                    </a:p>
                  </a:txBody>
                  <a:tcPr/>
                </a:tc>
              </a:tr>
              <a:tr h="1003436">
                <a:tc>
                  <a:txBody>
                    <a:bodyPr/>
                    <a:lstStyle/>
                    <a:p>
                      <a:r>
                        <a:rPr lang="pt-PT" sz="1600" b="1" err="1" smtClean="0"/>
                        <a:t>PU</a:t>
                      </a:r>
                      <a:endParaRPr lang="pt-PT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err="1" smtClean="0"/>
                        <a:t>P</a:t>
                      </a:r>
                      <a:r>
                        <a:rPr lang="pt-PT" b="0" err="1" smtClean="0"/>
                        <a:t>ak</a:t>
                      </a:r>
                      <a:r>
                        <a:rPr lang="pt-PT" b="0" baseline="0" smtClean="0"/>
                        <a:t> </a:t>
                      </a:r>
                      <a:r>
                        <a:rPr lang="pt-PT" b="1" baseline="0" err="1" smtClean="0"/>
                        <a:t>U</a:t>
                      </a:r>
                      <a:r>
                        <a:rPr lang="pt-PT" b="0" baseline="0" err="1" smtClean="0"/>
                        <a:t>ntung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Indon</a:t>
                      </a:r>
                      <a:r>
                        <a:rPr lang="pt-PT" smtClean="0"/>
                        <a:t>.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Sir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advantage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those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who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get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advantage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from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others</a:t>
                      </a:r>
                      <a:endParaRPr lang="pt-PT"/>
                    </a:p>
                  </a:txBody>
                  <a:tcPr/>
                </a:tc>
              </a:tr>
              <a:tr h="500752">
                <a:tc>
                  <a:txBody>
                    <a:bodyPr/>
                    <a:lstStyle/>
                    <a:p>
                      <a:r>
                        <a:rPr lang="pt-PT" sz="1600" b="1" err="1" smtClean="0"/>
                        <a:t>OTW</a:t>
                      </a:r>
                      <a:endParaRPr lang="pt-PT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err="1" smtClean="0"/>
                        <a:t>O</a:t>
                      </a:r>
                      <a:r>
                        <a:rPr lang="pt-PT" err="1" smtClean="0"/>
                        <a:t>n</a:t>
                      </a:r>
                      <a:r>
                        <a:rPr lang="pt-PT" smtClean="0"/>
                        <a:t> </a:t>
                      </a:r>
                      <a:r>
                        <a:rPr lang="pt-PT" b="1" err="1" smtClean="0"/>
                        <a:t>T</a:t>
                      </a:r>
                      <a:r>
                        <a:rPr lang="pt-PT" err="1" smtClean="0"/>
                        <a:t>he</a:t>
                      </a:r>
                      <a:r>
                        <a:rPr lang="pt-PT" smtClean="0"/>
                        <a:t> </a:t>
                      </a:r>
                      <a:r>
                        <a:rPr lang="pt-PT" b="1" err="1" smtClean="0"/>
                        <a:t>W</a:t>
                      </a:r>
                      <a:r>
                        <a:rPr lang="pt-PT" err="1" smtClean="0"/>
                        <a:t>ay</a:t>
                      </a:r>
                      <a:r>
                        <a:rPr lang="pt-PT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English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on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the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way</a:t>
                      </a:r>
                      <a:endParaRPr lang="pt-PT"/>
                    </a:p>
                  </a:txBody>
                  <a:tcPr/>
                </a:tc>
              </a:tr>
              <a:tr h="790107">
                <a:tc>
                  <a:txBody>
                    <a:bodyPr/>
                    <a:lstStyle/>
                    <a:p>
                      <a:r>
                        <a:rPr lang="pt-PT" sz="1600" b="1" err="1" smtClean="0"/>
                        <a:t>PML</a:t>
                      </a:r>
                      <a:r>
                        <a:rPr lang="pt-PT" sz="1600" b="1" smtClean="0"/>
                        <a:t> </a:t>
                      </a:r>
                      <a:endParaRPr lang="pt-PT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err="1" smtClean="0"/>
                        <a:t>P</a:t>
                      </a:r>
                      <a:r>
                        <a:rPr lang="pt-PT" err="1" smtClean="0"/>
                        <a:t>asukan</a:t>
                      </a:r>
                      <a:r>
                        <a:rPr lang="pt-PT" smtClean="0"/>
                        <a:t> </a:t>
                      </a:r>
                      <a:r>
                        <a:rPr lang="pt-PT" b="1" err="1" smtClean="0"/>
                        <a:t>M</a:t>
                      </a:r>
                      <a:r>
                        <a:rPr lang="pt-PT" err="1" smtClean="0"/>
                        <a:t>akan</a:t>
                      </a:r>
                      <a:r>
                        <a:rPr lang="pt-PT" baseline="0" smtClean="0"/>
                        <a:t> </a:t>
                      </a:r>
                      <a:r>
                        <a:rPr lang="pt-PT" b="1" baseline="0" err="1" smtClean="0"/>
                        <a:t>L</a:t>
                      </a:r>
                      <a:r>
                        <a:rPr lang="pt-PT" baseline="0" err="1" smtClean="0"/>
                        <a:t>ari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Indon</a:t>
                      </a:r>
                      <a:r>
                        <a:rPr lang="pt-PT" smtClean="0"/>
                        <a:t>.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group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eat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run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aseline="0" err="1" smtClean="0"/>
                        <a:t>eat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and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run</a:t>
                      </a:r>
                      <a:endParaRPr lang="pt-PT"/>
                    </a:p>
                  </a:txBody>
                  <a:tcPr/>
                </a:tc>
              </a:tr>
              <a:tr h="864312">
                <a:tc>
                  <a:txBody>
                    <a:bodyPr/>
                    <a:lstStyle/>
                    <a:p>
                      <a:r>
                        <a:rPr lang="pt-PT" sz="1600" b="1" err="1" smtClean="0"/>
                        <a:t>MTD</a:t>
                      </a:r>
                      <a:r>
                        <a:rPr lang="pt-PT" sz="1600" b="1" smtClean="0"/>
                        <a:t> </a:t>
                      </a:r>
                      <a:endParaRPr lang="pt-PT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err="1" smtClean="0"/>
                        <a:t>M</a:t>
                      </a:r>
                      <a:r>
                        <a:rPr lang="pt-PT" err="1" smtClean="0"/>
                        <a:t>ate</a:t>
                      </a:r>
                      <a:r>
                        <a:rPr lang="pt-PT" smtClean="0"/>
                        <a:t> </a:t>
                      </a:r>
                      <a:r>
                        <a:rPr lang="pt-PT" b="1" err="1" smtClean="0"/>
                        <a:t>T</a:t>
                      </a:r>
                      <a:r>
                        <a:rPr lang="pt-PT" b="0" err="1" smtClean="0"/>
                        <a:t>iha</a:t>
                      </a:r>
                      <a:r>
                        <a:rPr lang="pt-PT" smtClean="0"/>
                        <a:t> </a:t>
                      </a:r>
                      <a:r>
                        <a:rPr lang="pt-PT" b="1" err="1" smtClean="0"/>
                        <a:t>D</a:t>
                      </a:r>
                      <a:r>
                        <a:rPr lang="pt-PT" b="0" err="1" smtClean="0"/>
                        <a:t>eit</a:t>
                      </a:r>
                      <a:r>
                        <a:rPr lang="pt-PT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die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already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just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pt-PT" baseline="0" err="1" smtClean="0">
                          <a:solidFill>
                            <a:schemeClr val="tx1"/>
                          </a:solidFill>
                        </a:rPr>
                        <a:t>’re</a:t>
                      </a:r>
                      <a:r>
                        <a:rPr lang="pt-PT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PT" baseline="0" err="1" smtClean="0">
                          <a:solidFill>
                            <a:schemeClr val="tx1"/>
                          </a:solidFill>
                        </a:rPr>
                        <a:t>dead</a:t>
                      </a:r>
                      <a:r>
                        <a:rPr lang="pt-PT" baseline="0" smtClean="0">
                          <a:solidFill>
                            <a:schemeClr val="tx1"/>
                          </a:solidFill>
                        </a:rPr>
                        <a:t>!</a:t>
                      </a:r>
                      <a:endParaRPr lang="pt-PT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4312">
                <a:tc>
                  <a:txBody>
                    <a:bodyPr/>
                    <a:lstStyle/>
                    <a:p>
                      <a:r>
                        <a:rPr lang="pt-PT" sz="1600" b="1" smtClean="0"/>
                        <a:t>BMW</a:t>
                      </a:r>
                      <a:endParaRPr lang="pt-PT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dirty="0" err="1" smtClean="0"/>
                        <a:t>B</a:t>
                      </a:r>
                      <a:r>
                        <a:rPr lang="pt-PT" dirty="0" err="1" smtClean="0"/>
                        <a:t>ody</a:t>
                      </a:r>
                      <a:r>
                        <a:rPr lang="pt-PT" dirty="0" smtClean="0"/>
                        <a:t> </a:t>
                      </a:r>
                      <a:r>
                        <a:rPr lang="pt-PT" b="1" dirty="0" err="1" smtClean="0"/>
                        <a:t>M</a:t>
                      </a:r>
                      <a:r>
                        <a:rPr lang="pt-PT" dirty="0" err="1" smtClean="0"/>
                        <a:t>enang</a:t>
                      </a:r>
                      <a:r>
                        <a:rPr lang="pt-PT" dirty="0" smtClean="0"/>
                        <a:t> </a:t>
                      </a:r>
                      <a:r>
                        <a:rPr lang="pt-PT" b="1" dirty="0" err="1" smtClean="0"/>
                        <a:t>W</a:t>
                      </a:r>
                      <a:r>
                        <a:rPr lang="pt-PT" dirty="0" err="1" smtClean="0"/>
                        <a:t>ajah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mtClean="0"/>
                        <a:t>Eng.</a:t>
                      </a:r>
                      <a:r>
                        <a:rPr lang="pt-PT" baseline="0" smtClean="0"/>
                        <a:t> + </a:t>
                      </a:r>
                      <a:r>
                        <a:rPr lang="pt-PT" baseline="0" err="1" smtClean="0"/>
                        <a:t>Indon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body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defeat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face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ugly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but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sexy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548680"/>
            <a:ext cx="7498080" cy="4800600"/>
          </a:xfrm>
        </p:spPr>
        <p:txBody>
          <a:bodyPr/>
          <a:lstStyle/>
          <a:p>
            <a:endParaRPr lang="pt-PT" smtClean="0"/>
          </a:p>
          <a:p>
            <a:endParaRPr lang="pt-PT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3648" y="1484784"/>
          <a:ext cx="6994275" cy="4685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663"/>
                <a:gridCol w="1233170"/>
                <a:gridCol w="1289551"/>
                <a:gridCol w="1800200"/>
                <a:gridCol w="1737691"/>
              </a:tblGrid>
              <a:tr h="534299"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Slang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smtClean="0"/>
                        <a:t>Stand for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Language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Pronunciation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of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letter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Meaning</a:t>
                      </a:r>
                      <a:endParaRPr lang="pt-PT" b="1"/>
                    </a:p>
                  </a:txBody>
                  <a:tcPr/>
                </a:tc>
              </a:tr>
              <a:tr h="992271">
                <a:tc>
                  <a:txBody>
                    <a:bodyPr/>
                    <a:lstStyle/>
                    <a:p>
                      <a:r>
                        <a:rPr lang="pt-PT" b="1" err="1" smtClean="0"/>
                        <a:t>pxx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i="1" err="1" smtClean="0"/>
                        <a:t>posisi</a:t>
                      </a:r>
                      <a:endParaRPr lang="pt-PT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Indon</a:t>
                      </a:r>
                      <a:r>
                        <a:rPr lang="pt-PT" smtClean="0"/>
                        <a:t>.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Port</a:t>
                      </a:r>
                      <a:r>
                        <a:rPr lang="pt-PT" smtClean="0"/>
                        <a:t>.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position</a:t>
                      </a:r>
                      <a:endParaRPr lang="pt-PT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t-PT" b="1" i="1" dirty="0" err="1" smtClean="0"/>
                        <a:t>amor</a:t>
                      </a:r>
                      <a:r>
                        <a:rPr lang="pt-PT" b="1" dirty="0" err="1" smtClean="0"/>
                        <a:t>q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i="1" smtClean="0"/>
                        <a:t>amor</a:t>
                      </a:r>
                      <a:r>
                        <a:rPr lang="pt-PT" i="1" baseline="0" smtClean="0"/>
                        <a:t> ku </a:t>
                      </a:r>
                      <a:endParaRPr lang="pt-PT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mtClean="0"/>
                        <a:t>Port.</a:t>
                      </a:r>
                      <a:r>
                        <a:rPr lang="pt-PT" baseline="0" smtClean="0"/>
                        <a:t> + Indon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English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my</a:t>
                      </a:r>
                      <a:r>
                        <a:rPr lang="pt-PT" baseline="0" smtClean="0"/>
                        <a:t> love</a:t>
                      </a:r>
                      <a:endParaRPr lang="pt-PT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t-PT" b="1" err="1" smtClean="0"/>
                        <a:t>my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i="1" err="1" smtClean="0"/>
                        <a:t>mai</a:t>
                      </a:r>
                      <a:r>
                        <a:rPr lang="pt-PT" i="1" smtClean="0"/>
                        <a:t> </a:t>
                      </a:r>
                      <a:endParaRPr lang="pt-PT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English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come</a:t>
                      </a:r>
                      <a:endParaRPr lang="pt-PT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t-PT" b="1" err="1" smtClean="0"/>
                        <a:t>mybe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i="1" err="1" smtClean="0"/>
                        <a:t>maibee</a:t>
                      </a:r>
                      <a:endParaRPr lang="pt-PT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English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 </a:t>
                      </a:r>
                      <a:r>
                        <a:rPr lang="pt-PT" err="1" smtClean="0"/>
                        <a:t>but</a:t>
                      </a:r>
                      <a:r>
                        <a:rPr lang="pt-PT" smtClean="0"/>
                        <a:t> </a:t>
                      </a:r>
                      <a:endParaRPr lang="pt-PT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t-PT" b="1" err="1" smtClean="0"/>
                        <a:t>nx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i="1" err="1" smtClean="0"/>
                        <a:t>nian</a:t>
                      </a:r>
                      <a:r>
                        <a:rPr lang="pt-PT" i="1" smtClean="0"/>
                        <a:t> </a:t>
                      </a:r>
                      <a:endParaRPr lang="pt-PT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mtClean="0"/>
                        <a:t>Indon.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cap="small" err="1" smtClean="0"/>
                        <a:t>possessive</a:t>
                      </a:r>
                      <a:r>
                        <a:rPr lang="pt-PT" cap="small" baseline="0" smtClean="0"/>
                        <a:t> </a:t>
                      </a:r>
                      <a:endParaRPr lang="pt-PT" cap="smal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76864" cy="1143000"/>
          </a:xfrm>
        </p:spPr>
        <p:txBody>
          <a:bodyPr>
            <a:normAutofit/>
          </a:bodyPr>
          <a:lstStyle/>
          <a:p>
            <a:r>
              <a:rPr lang="pt-PT" sz="3600" dirty="0" err="1" smtClean="0"/>
              <a:t>Letters</a:t>
            </a:r>
            <a:r>
              <a:rPr lang="pt-PT" sz="3600" dirty="0" smtClean="0"/>
              <a:t> to </a:t>
            </a:r>
            <a:r>
              <a:rPr lang="pt-PT" sz="3600" dirty="0" err="1" smtClean="0"/>
              <a:t>represent</a:t>
            </a:r>
            <a:r>
              <a:rPr lang="pt-PT" sz="3600" dirty="0" smtClean="0"/>
              <a:t> </a:t>
            </a:r>
            <a:r>
              <a:rPr lang="pt-PT" sz="3600" dirty="0" err="1" smtClean="0"/>
              <a:t>name</a:t>
            </a:r>
            <a:r>
              <a:rPr lang="pt-PT" sz="3600" dirty="0" smtClean="0"/>
              <a:t> </a:t>
            </a:r>
            <a:r>
              <a:rPr lang="pt-PT" sz="3600" dirty="0" err="1" smtClean="0"/>
              <a:t>of</a:t>
            </a:r>
            <a:r>
              <a:rPr lang="pt-PT" sz="3600" dirty="0" smtClean="0"/>
              <a:t> </a:t>
            </a:r>
            <a:r>
              <a:rPr lang="pt-PT" sz="3600" dirty="0" err="1" smtClean="0"/>
              <a:t>letter</a:t>
            </a:r>
            <a:r>
              <a:rPr lang="pt-PT" sz="3600" dirty="0" smtClean="0"/>
              <a:t> </a:t>
            </a:r>
            <a:endParaRPr lang="pt-P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620688"/>
            <a:ext cx="7498080" cy="5904656"/>
          </a:xfrm>
        </p:spPr>
        <p:txBody>
          <a:bodyPr>
            <a:normAutofit/>
          </a:bodyPr>
          <a:lstStyle/>
          <a:p>
            <a:pPr>
              <a:buNone/>
            </a:pPr>
            <a:endParaRPr lang="pt-PT" smtClean="0"/>
          </a:p>
          <a:p>
            <a:pPr>
              <a:buNone/>
            </a:pPr>
            <a:endParaRPr lang="pt-PT" smtClean="0"/>
          </a:p>
          <a:p>
            <a:pPr>
              <a:buNone/>
            </a:pPr>
            <a:endParaRPr lang="pt-PT" smtClean="0"/>
          </a:p>
          <a:p>
            <a:pPr>
              <a:buNone/>
            </a:pPr>
            <a:endParaRPr lang="pt-PT" smtClean="0"/>
          </a:p>
          <a:p>
            <a:pPr>
              <a:buNone/>
            </a:pPr>
            <a:endParaRPr lang="pt-PT" smtClean="0"/>
          </a:p>
          <a:p>
            <a:pPr>
              <a:buNone/>
            </a:pPr>
            <a:endParaRPr lang="pt-PT" smtClean="0"/>
          </a:p>
          <a:p>
            <a:pPr>
              <a:buNone/>
            </a:pPr>
            <a:endParaRPr lang="en-GB" sz="24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1268760"/>
          <a:ext cx="7416823" cy="4227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331"/>
                <a:gridCol w="1468933"/>
                <a:gridCol w="1512168"/>
                <a:gridCol w="1512168"/>
                <a:gridCol w="2016223"/>
              </a:tblGrid>
              <a:tr h="897007"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Slang</a:t>
                      </a:r>
                      <a:r>
                        <a:rPr lang="pt-PT" b="1" dirty="0" smtClean="0"/>
                        <a:t> 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Stand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for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Language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of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word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Language</a:t>
                      </a:r>
                      <a:r>
                        <a:rPr lang="pt-PT" b="1" smtClean="0"/>
                        <a:t> </a:t>
                      </a:r>
                      <a:r>
                        <a:rPr lang="pt-PT" b="1" err="1" smtClean="0"/>
                        <a:t>of</a:t>
                      </a:r>
                      <a:r>
                        <a:rPr lang="pt-PT" b="1" smtClean="0"/>
                        <a:t> </a:t>
                      </a:r>
                      <a:r>
                        <a:rPr lang="pt-PT" b="1" err="1" smtClean="0"/>
                        <a:t>numeral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Meaning</a:t>
                      </a:r>
                      <a:endParaRPr lang="pt-PT" b="1"/>
                    </a:p>
                  </a:txBody>
                  <a:tcPr/>
                </a:tc>
              </a:tr>
              <a:tr h="519695">
                <a:tc>
                  <a:txBody>
                    <a:bodyPr/>
                    <a:lstStyle/>
                    <a:p>
                      <a:r>
                        <a:rPr lang="pt-PT" b="1" err="1" smtClean="0"/>
                        <a:t>H5r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0" err="1" smtClean="0"/>
                        <a:t>ha</a:t>
                      </a:r>
                      <a:r>
                        <a:rPr lang="pt-PT" b="1" err="1" smtClean="0"/>
                        <a:t>lima</a:t>
                      </a:r>
                      <a:r>
                        <a:rPr lang="pt-PT" b="0" err="1" smtClean="0"/>
                        <a:t>r</a:t>
                      </a:r>
                      <a:endParaRPr lang="pt-PT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baseline="0" smtClean="0"/>
                        <a:t> + Indon.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play</a:t>
                      </a:r>
                      <a:endParaRPr lang="pt-PT" dirty="0"/>
                    </a:p>
                  </a:txBody>
                  <a:tcPr/>
                </a:tc>
              </a:tr>
              <a:tr h="612000">
                <a:tc>
                  <a:txBody>
                    <a:bodyPr/>
                    <a:lstStyle/>
                    <a:p>
                      <a:r>
                        <a:rPr lang="pt-PT" b="1" smtClean="0"/>
                        <a:t>92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nain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rua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aseline="0" err="1" smtClean="0"/>
                        <a:t>Tetun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English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two</a:t>
                      </a:r>
                      <a:r>
                        <a:rPr lang="pt-PT" smtClean="0"/>
                        <a:t>  (</a:t>
                      </a:r>
                      <a:r>
                        <a:rPr lang="pt-PT" err="1" smtClean="0"/>
                        <a:t>people</a:t>
                      </a:r>
                      <a:r>
                        <a:rPr lang="pt-PT" smtClean="0"/>
                        <a:t>)</a:t>
                      </a:r>
                      <a:endParaRPr lang="pt-PT"/>
                    </a:p>
                  </a:txBody>
                  <a:tcPr/>
                </a:tc>
              </a:tr>
              <a:tr h="519695">
                <a:tc>
                  <a:txBody>
                    <a:bodyPr/>
                    <a:lstStyle/>
                    <a:p>
                      <a:r>
                        <a:rPr lang="pt-PT" b="1" err="1" smtClean="0"/>
                        <a:t>D8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d</a:t>
                      </a:r>
                      <a:r>
                        <a:rPr lang="pt-PT" b="1" err="1" smtClean="0"/>
                        <a:t>eit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English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only</a:t>
                      </a:r>
                      <a:endParaRPr lang="pt-PT"/>
                    </a:p>
                  </a:txBody>
                  <a:tcPr/>
                </a:tc>
              </a:tr>
              <a:tr h="519695">
                <a:tc>
                  <a:txBody>
                    <a:bodyPr/>
                    <a:lstStyle/>
                    <a:p>
                      <a:r>
                        <a:rPr lang="pt-PT" b="1" err="1" smtClean="0"/>
                        <a:t>S3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st</a:t>
                      </a:r>
                      <a:r>
                        <a:rPr lang="pt-PT" b="1" err="1" smtClean="0"/>
                        <a:t>rês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Port</a:t>
                      </a:r>
                      <a:r>
                        <a:rPr lang="pt-PT" smtClean="0"/>
                        <a:t>.</a:t>
                      </a:r>
                      <a:r>
                        <a:rPr lang="pt-PT" baseline="0" smtClean="0"/>
                        <a:t> + Indon.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Portuguese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stress</a:t>
                      </a:r>
                      <a:endParaRPr lang="pt-PT"/>
                    </a:p>
                  </a:txBody>
                  <a:tcPr/>
                </a:tc>
              </a:tr>
              <a:tr h="519695">
                <a:tc>
                  <a:txBody>
                    <a:bodyPr/>
                    <a:lstStyle/>
                    <a:p>
                      <a:r>
                        <a:rPr lang="pt-PT" b="1" err="1" smtClean="0"/>
                        <a:t>8an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err="1" smtClean="0"/>
                        <a:t>oitu</a:t>
                      </a:r>
                      <a:r>
                        <a:rPr lang="pt-PT" b="0" err="1" smtClean="0"/>
                        <a:t>an</a:t>
                      </a:r>
                      <a:r>
                        <a:rPr lang="pt-PT" b="0" baseline="0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Portuguese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little</a:t>
                      </a:r>
                      <a:r>
                        <a:rPr lang="pt-PT" smtClean="0"/>
                        <a:t> </a:t>
                      </a:r>
                      <a:endParaRPr lang="pt-PT"/>
                    </a:p>
                  </a:txBody>
                  <a:tcPr/>
                </a:tc>
              </a:tr>
              <a:tr h="519695">
                <a:tc>
                  <a:txBody>
                    <a:bodyPr/>
                    <a:lstStyle/>
                    <a:p>
                      <a:r>
                        <a:rPr lang="pt-PT" b="1" err="1" smtClean="0"/>
                        <a:t>7an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err="1" smtClean="0"/>
                        <a:t>tuju</a:t>
                      </a:r>
                      <a:r>
                        <a:rPr lang="pt-PT" b="0" err="1" smtClean="0"/>
                        <a:t>an</a:t>
                      </a:r>
                      <a:endParaRPr lang="pt-PT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mtClean="0"/>
                        <a:t>Indon.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mtClean="0"/>
                        <a:t>Indon.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objective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1143000"/>
          </a:xfrm>
        </p:spPr>
        <p:txBody>
          <a:bodyPr>
            <a:normAutofit/>
          </a:bodyPr>
          <a:lstStyle/>
          <a:p>
            <a:r>
              <a:rPr lang="pt-PT" dirty="0" err="1" smtClean="0"/>
              <a:t>Numerals</a:t>
            </a:r>
            <a:r>
              <a:rPr lang="pt-PT" dirty="0" smtClean="0"/>
              <a:t> </a:t>
            </a:r>
            <a:r>
              <a:rPr lang="pt-PT" dirty="0" err="1" smtClean="0"/>
              <a:t>to</a:t>
            </a:r>
            <a:r>
              <a:rPr lang="pt-PT" dirty="0" smtClean="0"/>
              <a:t> </a:t>
            </a:r>
            <a:r>
              <a:rPr lang="pt-PT" dirty="0" err="1" smtClean="0"/>
              <a:t>represent</a:t>
            </a:r>
            <a:r>
              <a:rPr lang="pt-PT" dirty="0" smtClean="0"/>
              <a:t> </a:t>
            </a:r>
            <a:r>
              <a:rPr lang="pt-PT" dirty="0" err="1" smtClean="0"/>
              <a:t>sounds</a:t>
            </a:r>
            <a:r>
              <a:rPr lang="pt-PT" dirty="0" smtClean="0"/>
              <a:t>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620688"/>
            <a:ext cx="7498080" cy="5904656"/>
          </a:xfrm>
        </p:spPr>
        <p:txBody>
          <a:bodyPr>
            <a:normAutofit/>
          </a:bodyPr>
          <a:lstStyle/>
          <a:p>
            <a:pPr>
              <a:buNone/>
            </a:pPr>
            <a:endParaRPr lang="pt-PT" smtClean="0"/>
          </a:p>
          <a:p>
            <a:pPr>
              <a:buNone/>
            </a:pPr>
            <a:endParaRPr lang="pt-PT" smtClean="0"/>
          </a:p>
          <a:p>
            <a:pPr>
              <a:buNone/>
            </a:pPr>
            <a:endParaRPr lang="pt-PT" smtClean="0"/>
          </a:p>
          <a:p>
            <a:pPr>
              <a:buNone/>
            </a:pPr>
            <a:endParaRPr lang="pt-PT" smtClean="0"/>
          </a:p>
          <a:p>
            <a:pPr>
              <a:buNone/>
            </a:pPr>
            <a:endParaRPr lang="pt-PT" smtClean="0"/>
          </a:p>
          <a:p>
            <a:pPr>
              <a:buNone/>
            </a:pPr>
            <a:endParaRPr lang="pt-PT" smtClean="0"/>
          </a:p>
          <a:p>
            <a:pPr>
              <a:buNone/>
            </a:pPr>
            <a:endParaRPr lang="en-GB" sz="24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0346362"/>
              </p:ext>
            </p:extLst>
          </p:nvPr>
        </p:nvGraphicFramePr>
        <p:xfrm>
          <a:off x="1331640" y="1484784"/>
          <a:ext cx="6696744" cy="4608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370"/>
                <a:gridCol w="3804081"/>
                <a:gridCol w="1562293"/>
              </a:tblGrid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/>
                        <a:t>Numeral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Language</a:t>
                      </a:r>
                      <a:r>
                        <a:rPr lang="pt-PT" b="1" smtClean="0"/>
                        <a:t> </a:t>
                      </a:r>
                      <a:r>
                        <a:rPr lang="pt-PT" b="1" err="1" smtClean="0"/>
                        <a:t>of</a:t>
                      </a:r>
                      <a:r>
                        <a:rPr lang="pt-PT" b="1" smtClean="0"/>
                        <a:t> </a:t>
                      </a:r>
                      <a:r>
                        <a:rPr lang="pt-PT" b="1" err="1" smtClean="0"/>
                        <a:t>numeral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Meaning</a:t>
                      </a:r>
                      <a:endParaRPr lang="pt-PT" b="1"/>
                    </a:p>
                  </a:txBody>
                  <a:tcPr/>
                </a:tc>
              </a:tr>
              <a:tr h="768085">
                <a:tc>
                  <a:txBody>
                    <a:bodyPr/>
                    <a:lstStyle/>
                    <a:p>
                      <a:r>
                        <a:rPr lang="pt-PT" b="1" smtClean="0"/>
                        <a:t>8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Port</a:t>
                      </a:r>
                      <a:r>
                        <a:rPr lang="pt-PT" dirty="0" smtClean="0"/>
                        <a:t>.  (</a:t>
                      </a:r>
                      <a:r>
                        <a:rPr lang="pt-PT" i="1" dirty="0" err="1" smtClean="0"/>
                        <a:t>oitu</a:t>
                      </a:r>
                      <a:r>
                        <a:rPr lang="pt-PT" dirty="0" smtClean="0"/>
                        <a:t>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spy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on</a:t>
                      </a:r>
                      <a:r>
                        <a:rPr lang="pt-PT" smtClean="0"/>
                        <a:t> </a:t>
                      </a:r>
                      <a:endParaRPr lang="pt-PT"/>
                    </a:p>
                  </a:txBody>
                  <a:tcPr/>
                </a:tc>
              </a:tr>
              <a:tr h="768085">
                <a:tc>
                  <a:txBody>
                    <a:bodyPr/>
                    <a:lstStyle/>
                    <a:p>
                      <a:r>
                        <a:rPr lang="pt-PT" b="1" smtClean="0"/>
                        <a:t>11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Indon</a:t>
                      </a:r>
                      <a:r>
                        <a:rPr lang="pt-PT" smtClean="0"/>
                        <a:t>.</a:t>
                      </a:r>
                      <a:r>
                        <a:rPr lang="pt-PT" baseline="0" smtClean="0"/>
                        <a:t>  </a:t>
                      </a:r>
                      <a:r>
                        <a:rPr lang="pt-PT" smtClean="0"/>
                        <a:t>(</a:t>
                      </a:r>
                      <a:r>
                        <a:rPr lang="pt-PT" i="1" err="1" smtClean="0"/>
                        <a:t>seblas</a:t>
                      </a:r>
                      <a:r>
                        <a:rPr lang="pt-PT" smtClean="0"/>
                        <a:t>)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walk</a:t>
                      </a:r>
                      <a:r>
                        <a:rPr lang="pt-PT" smtClean="0"/>
                        <a:t> </a:t>
                      </a:r>
                      <a:endParaRPr lang="pt-PT"/>
                    </a:p>
                  </a:txBody>
                  <a:tcPr/>
                </a:tc>
              </a:tr>
              <a:tr h="768085">
                <a:tc>
                  <a:txBody>
                    <a:bodyPr/>
                    <a:lstStyle/>
                    <a:p>
                      <a:r>
                        <a:rPr lang="pt-PT" b="1" smtClean="0"/>
                        <a:t>11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Indon</a:t>
                      </a:r>
                      <a:r>
                        <a:rPr lang="pt-PT" smtClean="0"/>
                        <a:t>.</a:t>
                      </a:r>
                      <a:r>
                        <a:rPr lang="pt-PT" baseline="0" smtClean="0"/>
                        <a:t> (</a:t>
                      </a:r>
                      <a:r>
                        <a:rPr lang="pt-PT" i="1" baseline="0" err="1" smtClean="0"/>
                        <a:t>seblas</a:t>
                      </a:r>
                      <a:r>
                        <a:rPr lang="pt-PT" baseline="0" smtClean="0"/>
                        <a:t>)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runny-nosed</a:t>
                      </a:r>
                      <a:endParaRPr lang="pt-PT"/>
                    </a:p>
                  </a:txBody>
                  <a:tcPr/>
                </a:tc>
              </a:tr>
              <a:tr h="768085">
                <a:tc>
                  <a:txBody>
                    <a:bodyPr/>
                    <a:lstStyle/>
                    <a:p>
                      <a:r>
                        <a:rPr lang="pt-PT" b="1" dirty="0" smtClean="0"/>
                        <a:t>69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Indon</a:t>
                      </a:r>
                      <a:r>
                        <a:rPr lang="pt-PT" dirty="0" smtClean="0"/>
                        <a:t>. (</a:t>
                      </a:r>
                      <a:r>
                        <a:rPr lang="pt-PT" i="1" dirty="0" err="1" smtClean="0"/>
                        <a:t>enam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sembilan</a:t>
                      </a:r>
                      <a:r>
                        <a:rPr lang="pt-PT" dirty="0" smtClean="0"/>
                        <a:t>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sex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position</a:t>
                      </a:r>
                      <a:endParaRPr lang="pt-PT" dirty="0"/>
                    </a:p>
                  </a:txBody>
                  <a:tcPr/>
                </a:tc>
              </a:tr>
              <a:tr h="768085">
                <a:tc>
                  <a:txBody>
                    <a:bodyPr/>
                    <a:lstStyle/>
                    <a:p>
                      <a:r>
                        <a:rPr lang="pt-PT" b="1" dirty="0" smtClean="0"/>
                        <a:t>7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Indon</a:t>
                      </a:r>
                      <a:r>
                        <a:rPr lang="pt-PT" dirty="0" smtClean="0"/>
                        <a:t>.</a:t>
                      </a:r>
                      <a:r>
                        <a:rPr lang="pt-PT" baseline="0" dirty="0" smtClean="0"/>
                        <a:t> (</a:t>
                      </a:r>
                      <a:r>
                        <a:rPr lang="pt-PT" baseline="0" dirty="0" err="1" smtClean="0"/>
                        <a:t>tujuh</a:t>
                      </a:r>
                      <a:r>
                        <a:rPr lang="pt-PT" baseline="0" dirty="0" smtClean="0"/>
                        <a:t>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pistol</a:t>
                      </a:r>
                      <a:r>
                        <a:rPr lang="pt-PT" baseline="0" smtClean="0"/>
                        <a:t> 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48872" cy="1143000"/>
          </a:xfrm>
        </p:spPr>
        <p:txBody>
          <a:bodyPr>
            <a:noAutofit/>
          </a:bodyPr>
          <a:lstStyle/>
          <a:p>
            <a:r>
              <a:rPr lang="pt-PT" sz="3200" dirty="0" smtClean="0"/>
              <a:t>Use </a:t>
            </a:r>
            <a:r>
              <a:rPr lang="pt-PT" sz="3200" dirty="0" err="1" smtClean="0"/>
              <a:t>numerals</a:t>
            </a:r>
            <a:r>
              <a:rPr lang="pt-PT" sz="3200" dirty="0" smtClean="0"/>
              <a:t> for </a:t>
            </a:r>
            <a:r>
              <a:rPr lang="pt-PT" sz="3200" dirty="0" err="1" smtClean="0"/>
              <a:t>associations</a:t>
            </a:r>
            <a:r>
              <a:rPr lang="pt-PT" sz="3200" dirty="0" smtClean="0"/>
              <a:t> </a:t>
            </a:r>
            <a:r>
              <a:rPr lang="pt-PT" sz="3200" dirty="0" err="1" smtClean="0"/>
              <a:t>with</a:t>
            </a:r>
            <a:r>
              <a:rPr lang="pt-PT" sz="3200" dirty="0" smtClean="0"/>
              <a:t> </a:t>
            </a:r>
            <a:r>
              <a:rPr lang="pt-PT" sz="3200" dirty="0" err="1" smtClean="0"/>
              <a:t>the</a:t>
            </a:r>
            <a:r>
              <a:rPr lang="pt-PT" sz="3200" dirty="0" smtClean="0"/>
              <a:t> </a:t>
            </a:r>
            <a:r>
              <a:rPr lang="pt-PT" sz="3200" dirty="0" err="1" smtClean="0"/>
              <a:t>shape</a:t>
            </a:r>
            <a:r>
              <a:rPr lang="pt-PT" sz="3200" dirty="0" smtClean="0"/>
              <a:t> </a:t>
            </a:r>
            <a:endParaRPr lang="pt-P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playing with meaning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1268760"/>
          <a:ext cx="7128791" cy="4718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289"/>
                <a:gridCol w="1294047"/>
                <a:gridCol w="1944216"/>
                <a:gridCol w="2160239"/>
              </a:tblGrid>
              <a:tr h="672197"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Slang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Language</a:t>
                      </a:r>
                      <a:r>
                        <a:rPr lang="pt-PT" b="1" baseline="0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/>
                        <a:t>Literal</a:t>
                      </a:r>
                      <a:r>
                        <a:rPr lang="pt-PT" b="1" baseline="0" dirty="0" smtClean="0"/>
                        <a:t>  </a:t>
                      </a:r>
                      <a:r>
                        <a:rPr lang="pt-PT" b="1" baseline="0" dirty="0" err="1" smtClean="0"/>
                        <a:t>translation</a:t>
                      </a:r>
                      <a:r>
                        <a:rPr lang="pt-PT" b="1" baseline="0" dirty="0" smtClean="0"/>
                        <a:t> 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Meaning</a:t>
                      </a:r>
                      <a:r>
                        <a:rPr lang="pt-PT" b="1" smtClean="0"/>
                        <a:t> </a:t>
                      </a:r>
                      <a:endParaRPr lang="pt-PT" b="1"/>
                    </a:p>
                  </a:txBody>
                  <a:tcPr/>
                </a:tc>
              </a:tr>
              <a:tr h="972000">
                <a:tc>
                  <a:txBody>
                    <a:bodyPr/>
                    <a:lstStyle/>
                    <a:p>
                      <a:r>
                        <a:rPr lang="pt-PT" b="1" err="1" smtClean="0"/>
                        <a:t>garganta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paralon</a:t>
                      </a:r>
                      <a:r>
                        <a:rPr lang="pt-PT" b="1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aseline="0" err="1" smtClean="0"/>
                        <a:t>Port</a:t>
                      </a:r>
                      <a:r>
                        <a:rPr lang="pt-PT" baseline="0" smtClean="0"/>
                        <a:t> + </a:t>
                      </a:r>
                      <a:r>
                        <a:rPr lang="pt-PT" baseline="0" err="1" smtClean="0"/>
                        <a:t>Indon</a:t>
                      </a:r>
                      <a:r>
                        <a:rPr lang="pt-PT" baseline="0" smtClean="0"/>
                        <a:t>. 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throat</a:t>
                      </a:r>
                      <a:r>
                        <a:rPr lang="pt-PT" baseline="0" smtClean="0"/>
                        <a:t> pipe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aseline="0" err="1" smtClean="0"/>
                        <a:t>talks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too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much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and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unreliable</a:t>
                      </a:r>
                      <a:endParaRPr lang="pt-PT"/>
                    </a:p>
                  </a:txBody>
                  <a:tcPr/>
                </a:tc>
              </a:tr>
              <a:tr h="900000">
                <a:tc>
                  <a:txBody>
                    <a:bodyPr/>
                    <a:lstStyle/>
                    <a:p>
                      <a:r>
                        <a:rPr lang="pt-PT" b="1" err="1" smtClean="0"/>
                        <a:t>kidun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gazolina</a:t>
                      </a:r>
                      <a:r>
                        <a:rPr lang="pt-PT" b="1" baseline="0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smtClean="0"/>
                        <a:t> +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Port</a:t>
                      </a:r>
                      <a:r>
                        <a:rPr lang="pt-PT" baseline="0" smtClean="0"/>
                        <a:t>. 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backside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petrol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woman</a:t>
                      </a:r>
                      <a:r>
                        <a:rPr lang="pt-PT" baseline="0" smtClean="0"/>
                        <a:t> </a:t>
                      </a:r>
                      <a:r>
                        <a:rPr lang="pt-PT" err="1" smtClean="0"/>
                        <a:t>who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likes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to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get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lifts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on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motorbike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or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in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car</a:t>
                      </a:r>
                      <a:endParaRPr lang="pt-PT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r>
                        <a:rPr lang="pt-PT" b="1" err="1" smtClean="0"/>
                        <a:t>matan</a:t>
                      </a:r>
                      <a:r>
                        <a:rPr lang="pt-PT" b="1" smtClean="0"/>
                        <a:t> </a:t>
                      </a:r>
                      <a:r>
                        <a:rPr lang="pt-PT" b="1" err="1" smtClean="0"/>
                        <a:t>haat</a:t>
                      </a:r>
                      <a:r>
                        <a:rPr lang="pt-PT" b="1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eye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four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drunk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pt-PT" b="1" err="1" smtClean="0"/>
                        <a:t>garganta</a:t>
                      </a:r>
                      <a:r>
                        <a:rPr lang="pt-PT" b="1" smtClean="0"/>
                        <a:t> DVD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Port</a:t>
                      </a:r>
                      <a:r>
                        <a:rPr lang="pt-PT" smtClean="0"/>
                        <a:t> + Eng.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throat</a:t>
                      </a:r>
                      <a:r>
                        <a:rPr lang="pt-PT" smtClean="0"/>
                        <a:t> DVD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smoke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any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type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of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cigarette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pt-PT" b="1" smtClean="0"/>
                        <a:t>kabun</a:t>
                      </a:r>
                      <a:r>
                        <a:rPr lang="pt-PT" b="1" baseline="0" smtClean="0"/>
                        <a:t> boraxa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mtClean="0"/>
                        <a:t>Tetun</a:t>
                      </a:r>
                      <a:r>
                        <a:rPr lang="pt-PT" baseline="0" smtClean="0"/>
                        <a:t> + Port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stomach rubber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eat</a:t>
                      </a:r>
                      <a:r>
                        <a:rPr lang="pt-PT" baseline="0" smtClean="0"/>
                        <a:t> a lot but never feel full</a:t>
                      </a:r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143000"/>
          </a:xfrm>
        </p:spPr>
        <p:txBody>
          <a:bodyPr/>
          <a:lstStyle/>
          <a:p>
            <a:r>
              <a:rPr lang="pt-PT" dirty="0" err="1" smtClean="0"/>
              <a:t>Body</a:t>
            </a:r>
            <a:r>
              <a:rPr lang="pt-PT" dirty="0" smtClean="0"/>
              <a:t> </a:t>
            </a:r>
            <a:r>
              <a:rPr lang="pt-PT" dirty="0" err="1" smtClean="0"/>
              <a:t>part</a:t>
            </a:r>
            <a:r>
              <a:rPr lang="pt-PT" dirty="0" smtClean="0"/>
              <a:t> </a:t>
            </a:r>
            <a:r>
              <a:rPr lang="pt-PT" dirty="0" err="1" smtClean="0"/>
              <a:t>expressions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172329"/>
          <a:ext cx="7632848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440160"/>
                <a:gridCol w="1656184"/>
                <a:gridCol w="2808312"/>
              </a:tblGrid>
              <a:tr h="590094"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Slang</a:t>
                      </a:r>
                      <a:r>
                        <a:rPr lang="pt-PT" b="1" baseline="0" dirty="0" smtClean="0"/>
                        <a:t> 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Language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Literal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translation</a:t>
                      </a:r>
                      <a:r>
                        <a:rPr lang="pt-PT" b="1" baseline="0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Meaning</a:t>
                      </a:r>
                      <a:r>
                        <a:rPr lang="pt-PT" b="1" dirty="0" smtClean="0"/>
                        <a:t> </a:t>
                      </a:r>
                      <a:endParaRPr lang="pt-PT" b="1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pt-PT" b="1" err="1" smtClean="0"/>
                        <a:t>tsunami</a:t>
                      </a:r>
                      <a:r>
                        <a:rPr lang="pt-PT" b="1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Japanese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tsunami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a </a:t>
                      </a:r>
                      <a:r>
                        <a:rPr lang="pt-PT" err="1" smtClean="0"/>
                        <a:t>lot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of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people</a:t>
                      </a:r>
                      <a:endParaRPr lang="pt-PT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pt-PT" b="1" err="1" smtClean="0"/>
                        <a:t>silu</a:t>
                      </a:r>
                      <a:r>
                        <a:rPr lang="pt-PT" b="1" smtClean="0"/>
                        <a:t> </a:t>
                      </a:r>
                      <a:r>
                        <a:rPr lang="pt-PT" b="1" err="1" smtClean="0"/>
                        <a:t>batar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harvest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corn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receive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salary</a:t>
                      </a:r>
                      <a:endParaRPr lang="pt-PT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pt-PT" b="1" err="1" smtClean="0"/>
                        <a:t>turista</a:t>
                      </a:r>
                      <a:r>
                        <a:rPr lang="pt-PT" b="1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Port</a:t>
                      </a:r>
                      <a:r>
                        <a:rPr lang="pt-PT" smtClean="0"/>
                        <a:t>.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tourist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come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empty-handed</a:t>
                      </a:r>
                      <a:endParaRPr lang="pt-PT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pt-PT" b="1" err="1" smtClean="0"/>
                        <a:t>nehek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metan</a:t>
                      </a:r>
                      <a:r>
                        <a:rPr lang="pt-PT" b="1" baseline="0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black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ant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PSHT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martial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arts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group</a:t>
                      </a:r>
                      <a:endParaRPr lang="pt-PT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pt-PT" b="1" err="1" smtClean="0"/>
                        <a:t>tetak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chop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finely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slander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someone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behind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their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back</a:t>
                      </a:r>
                      <a:endParaRPr lang="pt-PT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pt-PT" b="1" smtClean="0"/>
                        <a:t>halo ahi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mtClean="0"/>
                        <a:t>Tetun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make fire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famous (briefly)</a:t>
                      </a:r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143000"/>
          </a:xfrm>
        </p:spPr>
        <p:txBody>
          <a:bodyPr/>
          <a:lstStyle/>
          <a:p>
            <a:r>
              <a:rPr lang="pt-PT" dirty="0" err="1" smtClean="0"/>
              <a:t>Comparisons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340768"/>
          <a:ext cx="7625722" cy="4497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455"/>
                <a:gridCol w="1386182"/>
                <a:gridCol w="2268353"/>
                <a:gridCol w="2108732"/>
              </a:tblGrid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Slang</a:t>
                      </a:r>
                      <a:r>
                        <a:rPr lang="pt-PT" b="1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Language</a:t>
                      </a:r>
                      <a:r>
                        <a:rPr lang="pt-PT" b="1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Literal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translation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Meaning</a:t>
                      </a:r>
                      <a:endParaRPr lang="pt-PT" b="1"/>
                    </a:p>
                  </a:txBody>
                  <a:tcPr/>
                </a:tc>
              </a:tr>
              <a:tr h="1005111">
                <a:tc>
                  <a:txBody>
                    <a:bodyPr/>
                    <a:lstStyle/>
                    <a:p>
                      <a:r>
                        <a:rPr lang="pt-PT" b="1" err="1" smtClean="0"/>
                        <a:t>xapeu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metan</a:t>
                      </a:r>
                      <a:r>
                        <a:rPr lang="pt-PT" b="1" baseline="0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hat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black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Muslim</a:t>
                      </a:r>
                      <a:endParaRPr lang="pt-PT"/>
                    </a:p>
                  </a:txBody>
                  <a:tcPr/>
                </a:tc>
              </a:tr>
              <a:tr h="972000">
                <a:tc>
                  <a:txBody>
                    <a:bodyPr/>
                    <a:lstStyle/>
                    <a:p>
                      <a:r>
                        <a:rPr lang="pt-PT" b="1" err="1" smtClean="0"/>
                        <a:t>trezi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Port</a:t>
                      </a:r>
                      <a:r>
                        <a:rPr lang="pt-PT" smtClean="0"/>
                        <a:t>.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thirteen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play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cards</a:t>
                      </a:r>
                      <a:r>
                        <a:rPr lang="pt-PT" baseline="0" smtClean="0"/>
                        <a:t> (</a:t>
                      </a:r>
                      <a:r>
                        <a:rPr lang="pt-PT" err="1" smtClean="0"/>
                        <a:t>there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are</a:t>
                      </a:r>
                      <a:r>
                        <a:rPr lang="pt-PT" baseline="0" smtClean="0"/>
                        <a:t> 13 cards in a suit). </a:t>
                      </a:r>
                      <a:endParaRPr lang="pt-PT"/>
                    </a:p>
                  </a:txBody>
                  <a:tcPr/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pt-PT" b="1" smtClean="0"/>
                        <a:t>ai </a:t>
                      </a:r>
                      <a:r>
                        <a:rPr lang="pt-PT" b="1" err="1" smtClean="0"/>
                        <a:t>kabelak</a:t>
                      </a:r>
                      <a:r>
                        <a:rPr lang="pt-PT" b="1" smtClean="0"/>
                        <a:t> </a:t>
                      </a:r>
                      <a:r>
                        <a:rPr lang="pt-PT" b="1" err="1" smtClean="0"/>
                        <a:t>walu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wood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plank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eight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coffin</a:t>
                      </a:r>
                      <a:r>
                        <a:rPr lang="pt-PT" smtClean="0"/>
                        <a:t> </a:t>
                      </a:r>
                      <a:endParaRPr lang="pt-PT"/>
                    </a:p>
                  </a:txBody>
                  <a:tcPr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pt-PT" b="1" smtClean="0"/>
                        <a:t>aldeia</a:t>
                      </a:r>
                      <a:r>
                        <a:rPr lang="pt-PT" b="1" baseline="0" smtClean="0"/>
                        <a:t> la fila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subvillage not come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cemitery</a:t>
                      </a:r>
                      <a:r>
                        <a:rPr lang="pt-PT" dirty="0" smtClean="0"/>
                        <a:t> 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98080" cy="1143000"/>
          </a:xfrm>
        </p:spPr>
        <p:txBody>
          <a:bodyPr/>
          <a:lstStyle/>
          <a:p>
            <a:r>
              <a:rPr lang="pt-PT" dirty="0" err="1" smtClean="0"/>
              <a:t>Metonym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484784"/>
          <a:ext cx="7560841" cy="3981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080120"/>
                <a:gridCol w="1512168"/>
                <a:gridCol w="1523538"/>
                <a:gridCol w="1932847"/>
              </a:tblGrid>
              <a:tr h="584705"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Slang</a:t>
                      </a:r>
                      <a:r>
                        <a:rPr lang="pt-PT" b="1" baseline="0" dirty="0" smtClean="0"/>
                        <a:t> 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Lang</a:t>
                      </a:r>
                      <a:r>
                        <a:rPr lang="pt-PT" b="1" smtClean="0"/>
                        <a:t>.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Literal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translation</a:t>
                      </a:r>
                      <a:r>
                        <a:rPr lang="pt-PT" b="1" baseline="0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Meaning</a:t>
                      </a:r>
                      <a:r>
                        <a:rPr lang="pt-PT" b="1" dirty="0" smtClean="0"/>
                        <a:t> 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Process</a:t>
                      </a:r>
                      <a:endParaRPr lang="pt-PT" b="1"/>
                    </a:p>
                  </a:txBody>
                  <a:tcPr/>
                </a:tc>
              </a:tr>
              <a:tr h="835293">
                <a:tc>
                  <a:txBody>
                    <a:bodyPr/>
                    <a:lstStyle/>
                    <a:p>
                      <a:r>
                        <a:rPr lang="pt-PT" b="1" err="1" smtClean="0"/>
                        <a:t>DEP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Port</a:t>
                      </a:r>
                      <a:r>
                        <a:rPr lang="pt-PT" smtClean="0"/>
                        <a:t>.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Descansa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em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Paz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Rest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in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Peace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aseline="0" err="1" smtClean="0"/>
                        <a:t>Acronym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on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Port</a:t>
                      </a:r>
                      <a:r>
                        <a:rPr lang="pt-PT" baseline="0" smtClean="0"/>
                        <a:t>. </a:t>
                      </a:r>
                      <a:r>
                        <a:rPr lang="pt-PT" baseline="0" err="1" smtClean="0"/>
                        <a:t>expression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</a:tr>
              <a:tr h="835293">
                <a:tc>
                  <a:txBody>
                    <a:bodyPr/>
                    <a:lstStyle/>
                    <a:p>
                      <a:r>
                        <a:rPr kumimoji="0" lang="en-GB" sz="1800" b="1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tuda</a:t>
                      </a:r>
                      <a:r>
                        <a:rPr kumimoji="0" lang="en-GB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b="1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fatuk</a:t>
                      </a:r>
                      <a:r>
                        <a:rPr kumimoji="0" lang="en-GB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b="1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subar</a:t>
                      </a:r>
                      <a:r>
                        <a:rPr kumimoji="0" lang="en-GB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b="1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liman</a:t>
                      </a:r>
                      <a:r>
                        <a:rPr kumimoji="0" lang="en-GB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throw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stone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hide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hand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irresponsible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c</a:t>
                      </a:r>
                      <a:r>
                        <a:rPr lang="pt-PT" smtClean="0"/>
                        <a:t>alque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on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Indon</a:t>
                      </a:r>
                      <a:r>
                        <a:rPr lang="pt-PT" baseline="0" smtClean="0"/>
                        <a:t>. </a:t>
                      </a:r>
                      <a:endParaRPr lang="pt-PT" i="1"/>
                    </a:p>
                  </a:txBody>
                  <a:tcPr/>
                </a:tc>
              </a:tr>
              <a:tr h="835293">
                <a:tc>
                  <a:txBody>
                    <a:bodyPr/>
                    <a:lstStyle/>
                    <a:p>
                      <a:r>
                        <a:rPr lang="pt-PT" b="1" err="1" smtClean="0"/>
                        <a:t>fitun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monu</a:t>
                      </a:r>
                      <a:r>
                        <a:rPr lang="pt-PT" b="1" baseline="0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star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fall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there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is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beer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i="0" err="1" smtClean="0"/>
                        <a:t>describes</a:t>
                      </a:r>
                      <a:r>
                        <a:rPr lang="pt-PT" i="0" baseline="0" smtClean="0"/>
                        <a:t> </a:t>
                      </a:r>
                      <a:r>
                        <a:rPr lang="pt-PT" i="0" baseline="0" err="1" smtClean="0"/>
                        <a:t>Bintang</a:t>
                      </a:r>
                      <a:r>
                        <a:rPr lang="pt-PT" i="0" baseline="0" smtClean="0"/>
                        <a:t> </a:t>
                      </a:r>
                      <a:r>
                        <a:rPr lang="pt-PT" i="0" baseline="0" err="1" smtClean="0"/>
                        <a:t>logo</a:t>
                      </a:r>
                      <a:r>
                        <a:rPr lang="pt-PT" i="0" baseline="0" smtClean="0"/>
                        <a:t> </a:t>
                      </a:r>
                      <a:endParaRPr lang="pt-PT" i="0"/>
                    </a:p>
                  </a:txBody>
                  <a:tcPr/>
                </a:tc>
              </a:tr>
              <a:tr h="835293">
                <a:tc>
                  <a:txBody>
                    <a:bodyPr/>
                    <a:lstStyle/>
                    <a:p>
                      <a:r>
                        <a:rPr lang="pt-PT" b="1" err="1" smtClean="0"/>
                        <a:t>hemu</a:t>
                      </a:r>
                      <a:r>
                        <a:rPr lang="pt-PT" b="1" smtClean="0"/>
                        <a:t> </a:t>
                      </a:r>
                      <a:r>
                        <a:rPr lang="pt-PT" b="1" err="1" smtClean="0"/>
                        <a:t>bee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drink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water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lose</a:t>
                      </a:r>
                      <a:r>
                        <a:rPr lang="pt-PT" smtClean="0"/>
                        <a:t>,</a:t>
                      </a:r>
                      <a:r>
                        <a:rPr lang="pt-PT" baseline="0" smtClean="0"/>
                        <a:t>  </a:t>
                      </a:r>
                      <a:r>
                        <a:rPr lang="pt-PT" baseline="0" err="1" smtClean="0"/>
                        <a:t>defeated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describes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loser’s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options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143000"/>
          </a:xfrm>
        </p:spPr>
        <p:txBody>
          <a:bodyPr/>
          <a:lstStyle/>
          <a:p>
            <a:r>
              <a:rPr lang="pt-PT" dirty="0" err="1" smtClean="0"/>
              <a:t>Other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124744"/>
          <a:ext cx="7697688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24"/>
                <a:gridCol w="1583055"/>
                <a:gridCol w="1528659"/>
                <a:gridCol w="1585275"/>
                <a:gridCol w="1585275"/>
              </a:tblGrid>
              <a:tr h="885136"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Slan</a:t>
                      </a:r>
                      <a:r>
                        <a:rPr lang="pt-PT" b="1" baseline="0" dirty="0" err="1" smtClean="0"/>
                        <a:t>g</a:t>
                      </a:r>
                      <a:r>
                        <a:rPr lang="pt-PT" b="1" baseline="0" dirty="0" smtClean="0"/>
                        <a:t> 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Language</a:t>
                      </a:r>
                      <a:r>
                        <a:rPr lang="pt-PT" b="1" baseline="0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Literal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translation</a:t>
                      </a:r>
                      <a:r>
                        <a:rPr lang="pt-PT" b="1" baseline="0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Meaning</a:t>
                      </a:r>
                      <a:r>
                        <a:rPr lang="pt-PT" b="1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Process</a:t>
                      </a:r>
                      <a:endParaRPr lang="pt-PT" b="1"/>
                    </a:p>
                  </a:txBody>
                  <a:tcPr/>
                </a:tc>
              </a:tr>
              <a:tr h="1194415">
                <a:tc>
                  <a:txBody>
                    <a:bodyPr/>
                    <a:lstStyle/>
                    <a:p>
                      <a:r>
                        <a:rPr lang="pt-PT" b="1" err="1" smtClean="0"/>
                        <a:t>jinjan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mtClean="0"/>
                        <a:t>onomatopeia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i="1" dirty="0" smtClean="0"/>
                        <a:t>-</a:t>
                      </a:r>
                      <a:endParaRPr lang="pt-PT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Chinese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person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sound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of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language</a:t>
                      </a:r>
                      <a:endParaRPr lang="pt-PT"/>
                    </a:p>
                  </a:txBody>
                  <a:tcPr/>
                </a:tc>
              </a:tr>
              <a:tr h="1264481">
                <a:tc>
                  <a:txBody>
                    <a:bodyPr/>
                    <a:lstStyle/>
                    <a:p>
                      <a:r>
                        <a:rPr lang="pt-PT" b="1" err="1" smtClean="0"/>
                        <a:t>dua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dua</a:t>
                      </a:r>
                      <a:r>
                        <a:rPr lang="pt-PT" b="1" baseline="0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Indonesia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two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two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code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for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PSHT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martial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arts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group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establish</a:t>
                      </a:r>
                      <a:r>
                        <a:rPr lang="pt-PT" baseline="0" err="1" smtClean="0"/>
                        <a:t>ed</a:t>
                      </a:r>
                      <a:r>
                        <a:rPr lang="pt-PT" baseline="0" smtClean="0"/>
                        <a:t> 1922</a:t>
                      </a:r>
                      <a:endParaRPr lang="pt-PT"/>
                    </a:p>
                  </a:txBody>
                  <a:tcPr/>
                </a:tc>
              </a:tr>
              <a:tr h="1264481">
                <a:tc>
                  <a:txBody>
                    <a:bodyPr/>
                    <a:lstStyle/>
                    <a:p>
                      <a:r>
                        <a:rPr lang="pt-PT" b="1" err="1" smtClean="0"/>
                        <a:t>satu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dua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dua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Indonesia</a:t>
                      </a:r>
                      <a:r>
                        <a:rPr lang="pt-PT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one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two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two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code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for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police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Task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Force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aseline="0" err="1" smtClean="0"/>
                        <a:t>phone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number</a:t>
                      </a:r>
                      <a:r>
                        <a:rPr lang="pt-PT" baseline="0" smtClean="0"/>
                        <a:t> 122</a:t>
                      </a:r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143000"/>
          </a:xfrm>
        </p:spPr>
        <p:txBody>
          <a:bodyPr/>
          <a:lstStyle/>
          <a:p>
            <a:r>
              <a:rPr lang="pt-PT" dirty="0" err="1" smtClean="0"/>
              <a:t>Other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slang expressions in </a:t>
            </a:r>
            <a:r>
              <a:rPr lang="en-US" dirty="0" err="1" smtClean="0"/>
              <a:t>Tetun</a:t>
            </a:r>
            <a:r>
              <a:rPr lang="en-US" dirty="0" smtClean="0"/>
              <a:t> </a:t>
            </a:r>
            <a:r>
              <a:rPr lang="en-US" dirty="0" err="1" smtClean="0"/>
              <a:t>Dili</a:t>
            </a:r>
            <a:endParaRPr lang="en-US" dirty="0" smtClean="0"/>
          </a:p>
          <a:p>
            <a:r>
              <a:rPr lang="en-US" dirty="0" smtClean="0"/>
              <a:t>Analyze the structure and source of the these expressions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214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8080" cy="1143000"/>
          </a:xfrm>
        </p:spPr>
        <p:txBody>
          <a:bodyPr/>
          <a:lstStyle/>
          <a:p>
            <a:r>
              <a:rPr lang="pt-PT" err="1" smtClean="0"/>
              <a:t>Conclusion</a:t>
            </a:r>
            <a:r>
              <a:rPr lang="pt-PT" smtClean="0"/>
              <a:t>: </a:t>
            </a:r>
            <a:r>
              <a:rPr lang="pt-PT" err="1" smtClean="0"/>
              <a:t>structure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47800"/>
            <a:ext cx="8316416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PT" sz="2800" dirty="0" err="1" smtClean="0"/>
              <a:t>Native</a:t>
            </a:r>
            <a:r>
              <a:rPr lang="pt-PT" sz="2800" dirty="0" smtClean="0"/>
              <a:t> </a:t>
            </a:r>
            <a:r>
              <a:rPr lang="pt-PT" sz="2800" dirty="0" err="1" smtClean="0"/>
              <a:t>Tetun</a:t>
            </a:r>
            <a:r>
              <a:rPr lang="pt-PT" sz="2800" dirty="0" smtClean="0"/>
              <a:t> </a:t>
            </a:r>
            <a:r>
              <a:rPr lang="pt-PT" sz="2800" dirty="0" err="1" smtClean="0"/>
              <a:t>structures</a:t>
            </a:r>
            <a:r>
              <a:rPr lang="pt-PT" sz="2800" dirty="0" smtClean="0"/>
              <a:t>, e.g. </a:t>
            </a:r>
            <a:r>
              <a:rPr lang="pt-PT" sz="2800" dirty="0" err="1" smtClean="0"/>
              <a:t>body</a:t>
            </a:r>
            <a:r>
              <a:rPr lang="pt-PT" sz="2800" dirty="0" smtClean="0"/>
              <a:t> </a:t>
            </a:r>
            <a:r>
              <a:rPr lang="pt-PT" sz="2800" dirty="0" err="1" smtClean="0"/>
              <a:t>part</a:t>
            </a:r>
            <a:r>
              <a:rPr lang="pt-PT" sz="2800" dirty="0" smtClean="0"/>
              <a:t> </a:t>
            </a:r>
            <a:r>
              <a:rPr lang="pt-PT" sz="2800" dirty="0" err="1" smtClean="0"/>
              <a:t>expressions</a:t>
            </a:r>
            <a:r>
              <a:rPr lang="pt-PT" sz="2800" dirty="0" smtClean="0"/>
              <a:t>, </a:t>
            </a:r>
            <a:r>
              <a:rPr lang="pt-PT" sz="2800" dirty="0" err="1" smtClean="0"/>
              <a:t>comparisons</a:t>
            </a:r>
            <a:r>
              <a:rPr lang="pt-PT" sz="28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pt-PT" sz="2800" dirty="0" err="1" smtClean="0"/>
              <a:t>Indonesian</a:t>
            </a:r>
            <a:r>
              <a:rPr lang="pt-PT" sz="2800" dirty="0" smtClean="0"/>
              <a:t> </a:t>
            </a:r>
            <a:r>
              <a:rPr lang="pt-PT" sz="2800" dirty="0" err="1" smtClean="0"/>
              <a:t>structures</a:t>
            </a:r>
            <a:r>
              <a:rPr lang="pt-PT" sz="2800" dirty="0" smtClean="0"/>
              <a:t>, e.g. </a:t>
            </a:r>
            <a:r>
              <a:rPr lang="pt-PT" sz="2800" dirty="0" err="1" smtClean="0"/>
              <a:t>blending</a:t>
            </a:r>
            <a:r>
              <a:rPr lang="pt-PT" sz="2800" dirty="0" smtClean="0"/>
              <a:t>, </a:t>
            </a:r>
            <a:r>
              <a:rPr lang="pt-PT" sz="2800" dirty="0" err="1" smtClean="0"/>
              <a:t>using</a:t>
            </a:r>
            <a:r>
              <a:rPr lang="pt-PT" sz="2800" dirty="0" smtClean="0"/>
              <a:t> </a:t>
            </a:r>
            <a:r>
              <a:rPr lang="pt-PT" sz="2800" dirty="0" err="1" smtClean="0"/>
              <a:t>numbers</a:t>
            </a:r>
            <a:r>
              <a:rPr lang="pt-PT" sz="2800" dirty="0" smtClean="0"/>
              <a:t> to </a:t>
            </a:r>
            <a:r>
              <a:rPr lang="pt-PT" sz="2800" dirty="0" err="1" smtClean="0"/>
              <a:t>represent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sound</a:t>
            </a:r>
            <a:r>
              <a:rPr lang="pt-PT" sz="2800" dirty="0" smtClean="0"/>
              <a:t>, </a:t>
            </a:r>
            <a:r>
              <a:rPr lang="pt-PT" sz="2800" dirty="0" err="1" smtClean="0"/>
              <a:t>using</a:t>
            </a:r>
            <a:r>
              <a:rPr lang="pt-PT" sz="2800" dirty="0" smtClean="0"/>
              <a:t> </a:t>
            </a:r>
            <a:r>
              <a:rPr lang="pt-PT" sz="2800" dirty="0" err="1" smtClean="0"/>
              <a:t>numerals</a:t>
            </a:r>
            <a:r>
              <a:rPr lang="pt-PT" sz="2800" dirty="0" smtClean="0"/>
              <a:t> for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meaning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shape</a:t>
            </a:r>
            <a:endParaRPr lang="pt-PT" sz="2800" dirty="0" smtClean="0"/>
          </a:p>
          <a:p>
            <a:pPr>
              <a:buNone/>
            </a:pPr>
            <a:endParaRPr lang="pt-PT" sz="2800" dirty="0" smtClean="0"/>
          </a:p>
          <a:p>
            <a:pPr>
              <a:buFont typeface="Wingdings" pitchFamily="2" charset="2"/>
              <a:buChar char="§"/>
            </a:pPr>
            <a:r>
              <a:rPr lang="pt-PT" sz="2800" smtClean="0"/>
              <a:t>Indonesian, Portuguese and English </a:t>
            </a:r>
            <a:r>
              <a:rPr lang="pt-PT" sz="2800" dirty="0" err="1" smtClean="0"/>
              <a:t>structures</a:t>
            </a:r>
            <a:r>
              <a:rPr lang="pt-PT" sz="2800" dirty="0" smtClean="0"/>
              <a:t>, e.g. </a:t>
            </a:r>
            <a:r>
              <a:rPr lang="pt-PT" sz="2800" dirty="0" err="1" smtClean="0"/>
              <a:t>initials</a:t>
            </a:r>
            <a:endParaRPr lang="pt-PT" sz="2800" dirty="0" smtClean="0"/>
          </a:p>
          <a:p>
            <a:pPr>
              <a:buNone/>
            </a:pPr>
            <a:endParaRPr lang="pt-PT" sz="2800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source languages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47800"/>
            <a:ext cx="7488832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Source languages in our database of 111</a:t>
            </a:r>
          </a:p>
          <a:p>
            <a:pPr>
              <a:buNone/>
            </a:pPr>
            <a:r>
              <a:rPr lang="en-US" dirty="0" smtClean="0"/>
              <a:t>slang expressions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6085960"/>
              </p:ext>
            </p:extLst>
          </p:nvPr>
        </p:nvGraphicFramePr>
        <p:xfrm>
          <a:off x="1475656" y="2708918"/>
          <a:ext cx="6624736" cy="3528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12368"/>
              </a:tblGrid>
              <a:tr h="5880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Language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No.  examples</a:t>
                      </a:r>
                      <a:endParaRPr lang="en-US"/>
                    </a:p>
                  </a:txBody>
                  <a:tcPr/>
                </a:tc>
              </a:tr>
              <a:tr h="58806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Tetun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78</a:t>
                      </a:r>
                      <a:endParaRPr lang="en-US"/>
                    </a:p>
                  </a:txBody>
                  <a:tcPr/>
                </a:tc>
              </a:tr>
              <a:tr h="588066">
                <a:tc>
                  <a:txBody>
                    <a:bodyPr/>
                    <a:lstStyle/>
                    <a:p>
                      <a:r>
                        <a:rPr lang="en-US" smtClean="0"/>
                        <a:t>Indonesian</a:t>
                      </a:r>
                      <a:r>
                        <a:rPr lang="en-US" baseline="0" smtClean="0"/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32</a:t>
                      </a:r>
                      <a:endParaRPr lang="en-US"/>
                    </a:p>
                  </a:txBody>
                  <a:tcPr/>
                </a:tc>
              </a:tr>
              <a:tr h="588066">
                <a:tc>
                  <a:txBody>
                    <a:bodyPr/>
                    <a:lstStyle/>
                    <a:p>
                      <a:r>
                        <a:rPr lang="en-US" smtClean="0"/>
                        <a:t>English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</a:t>
                      </a:r>
                      <a:endParaRPr lang="en-US"/>
                    </a:p>
                  </a:txBody>
                  <a:tcPr/>
                </a:tc>
              </a:tr>
              <a:tr h="588066">
                <a:tc>
                  <a:txBody>
                    <a:bodyPr/>
                    <a:lstStyle/>
                    <a:p>
                      <a:r>
                        <a:rPr lang="en-US" smtClean="0"/>
                        <a:t>Portuguese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8</a:t>
                      </a:r>
                      <a:endParaRPr lang="en-US"/>
                    </a:p>
                  </a:txBody>
                  <a:tcPr/>
                </a:tc>
              </a:tr>
              <a:tr h="588066">
                <a:tc>
                  <a:txBody>
                    <a:bodyPr/>
                    <a:lstStyle/>
                    <a:p>
                      <a:r>
                        <a:rPr lang="en-US" dirty="0" smtClean="0"/>
                        <a:t>Proper</a:t>
                      </a:r>
                      <a:r>
                        <a:rPr lang="en-US" baseline="0" dirty="0" smtClean="0"/>
                        <a:t> nouns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1628800"/>
          <a:ext cx="7200800" cy="3758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492470"/>
                <a:gridCol w="1705776"/>
                <a:gridCol w="2778418"/>
              </a:tblGrid>
              <a:tr h="998298"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Slang</a:t>
                      </a:r>
                      <a:r>
                        <a:rPr lang="pt-PT" b="1" dirty="0" smtClean="0"/>
                        <a:t> 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Language</a:t>
                      </a:r>
                      <a:r>
                        <a:rPr lang="pt-PT" b="1" smtClean="0"/>
                        <a:t> </a:t>
                      </a:r>
                      <a:r>
                        <a:rPr lang="pt-PT" b="1" err="1" smtClean="0"/>
                        <a:t>of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2nd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word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/>
                        <a:t>Literal</a:t>
                      </a:r>
                      <a:r>
                        <a:rPr lang="pt-PT" b="1" baseline="0" dirty="0" smtClean="0"/>
                        <a:t> </a:t>
                      </a:r>
                      <a:r>
                        <a:rPr lang="pt-PT" b="1" baseline="0" dirty="0" err="1" smtClean="0"/>
                        <a:t>translation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Meaning</a:t>
                      </a:r>
                      <a:endParaRPr lang="pt-PT" b="1"/>
                    </a:p>
                  </a:txBody>
                  <a:tcPr/>
                </a:tc>
              </a:tr>
              <a:tr h="792000">
                <a:tc>
                  <a:txBody>
                    <a:bodyPr/>
                    <a:lstStyle/>
                    <a:p>
                      <a:r>
                        <a:rPr lang="pt-PT" b="1" err="1" smtClean="0"/>
                        <a:t>U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your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business</a:t>
                      </a:r>
                      <a:r>
                        <a:rPr lang="pt-PT" baseline="0" smtClean="0"/>
                        <a:t> (</a:t>
                      </a:r>
                      <a:r>
                        <a:rPr lang="pt-PT" baseline="0" err="1" smtClean="0"/>
                        <a:t>not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mine</a:t>
                      </a:r>
                      <a:r>
                        <a:rPr lang="pt-PT" baseline="0" smtClean="0"/>
                        <a:t>!)</a:t>
                      </a:r>
                      <a:endParaRPr lang="pt-PT"/>
                    </a:p>
                  </a:txBody>
                  <a:tcPr/>
                </a:tc>
              </a:tr>
              <a:tr h="578378">
                <a:tc>
                  <a:txBody>
                    <a:bodyPr/>
                    <a:lstStyle/>
                    <a:p>
                      <a:r>
                        <a:rPr lang="pt-PT" b="1" err="1" smtClean="0"/>
                        <a:t>U</a:t>
                      </a:r>
                      <a:r>
                        <a:rPr lang="pt-PT" b="1" baseline="0" smtClean="0"/>
                        <a:t> </a:t>
                      </a:r>
                      <a:r>
                        <a:rPr lang="pt-PT" b="1" baseline="0" err="1" smtClean="0"/>
                        <a:t>boot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Tetun</a:t>
                      </a:r>
                      <a:r>
                        <a:rPr lang="pt-PT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business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big</a:t>
                      </a:r>
                      <a:r>
                        <a:rPr lang="pt-PT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really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your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business</a:t>
                      </a:r>
                      <a:endParaRPr lang="pt-PT"/>
                    </a:p>
                  </a:txBody>
                  <a:tcPr/>
                </a:tc>
              </a:tr>
              <a:tr h="811293">
                <a:tc>
                  <a:txBody>
                    <a:bodyPr/>
                    <a:lstStyle/>
                    <a:p>
                      <a:r>
                        <a:rPr lang="pt-PT" b="1" err="1" smtClean="0"/>
                        <a:t>U</a:t>
                      </a:r>
                      <a:r>
                        <a:rPr lang="pt-PT" b="1" smtClean="0"/>
                        <a:t> </a:t>
                      </a:r>
                      <a:r>
                        <a:rPr lang="pt-PT" b="1" err="1" smtClean="0"/>
                        <a:t>grande</a:t>
                      </a:r>
                      <a:r>
                        <a:rPr lang="pt-PT" b="1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Port</a:t>
                      </a:r>
                      <a:r>
                        <a:rPr lang="pt-PT" smtClean="0"/>
                        <a:t>.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err="1" smtClean="0"/>
                        <a:t>business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big</a:t>
                      </a:r>
                      <a:r>
                        <a:rPr lang="pt-PT" smtClean="0"/>
                        <a:t> </a:t>
                      </a:r>
                    </a:p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578378">
                <a:tc>
                  <a:txBody>
                    <a:bodyPr/>
                    <a:lstStyle/>
                    <a:p>
                      <a:r>
                        <a:rPr lang="pt-PT" b="1" err="1" smtClean="0"/>
                        <a:t>U</a:t>
                      </a:r>
                      <a:r>
                        <a:rPr lang="pt-PT" b="1" smtClean="0"/>
                        <a:t> </a:t>
                      </a:r>
                      <a:r>
                        <a:rPr lang="pt-PT" b="1" err="1" smtClean="0"/>
                        <a:t>Plaza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name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of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mall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-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I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really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don’t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care</a:t>
                      </a:r>
                      <a:r>
                        <a:rPr lang="pt-PT" baseline="0" smtClean="0"/>
                        <a:t>!</a:t>
                      </a:r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final example: </a:t>
            </a:r>
            <a:r>
              <a:rPr lang="en-US" i="1" dirty="0" err="1" smtClean="0"/>
              <a:t>urusan</a:t>
            </a:r>
            <a:r>
              <a:rPr lang="en-US" dirty="0" smtClean="0"/>
              <a:t> ‘business’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err="1" smtClean="0"/>
              <a:t>References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92088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PT" sz="2400" dirty="0" err="1" smtClean="0"/>
              <a:t>Burdová</a:t>
            </a:r>
            <a:r>
              <a:rPr lang="pt-PT" sz="2400" dirty="0" smtClean="0"/>
              <a:t>,  V. (2009).  </a:t>
            </a:r>
            <a:r>
              <a:rPr lang="pt-PT" sz="2400" dirty="0" err="1" smtClean="0"/>
              <a:t>Student</a:t>
            </a:r>
            <a:r>
              <a:rPr lang="pt-PT" sz="2400" dirty="0" smtClean="0"/>
              <a:t> </a:t>
            </a:r>
            <a:r>
              <a:rPr lang="pt-PT" sz="2400" dirty="0" err="1" smtClean="0"/>
              <a:t>slang</a:t>
            </a:r>
            <a:r>
              <a:rPr lang="pt-PT" sz="2400" dirty="0" smtClean="0"/>
              <a:t>. Diploma </a:t>
            </a:r>
            <a:r>
              <a:rPr lang="pt-PT" sz="2400" dirty="0" err="1" smtClean="0"/>
              <a:t>Thesis</a:t>
            </a:r>
            <a:r>
              <a:rPr lang="pt-PT" sz="2400" dirty="0" smtClean="0"/>
              <a:t>. </a:t>
            </a:r>
            <a:r>
              <a:rPr lang="pt-PT" sz="2400" dirty="0" err="1" smtClean="0"/>
              <a:t>Masaryk</a:t>
            </a:r>
            <a:r>
              <a:rPr lang="pt-PT" sz="2400" dirty="0" smtClean="0"/>
              <a:t> 			       </a:t>
            </a:r>
            <a:r>
              <a:rPr lang="pt-PT" sz="2400" dirty="0" err="1" smtClean="0"/>
              <a:t>University</a:t>
            </a:r>
            <a:r>
              <a:rPr lang="pt-PT" sz="2400" dirty="0" smtClean="0"/>
              <a:t> </a:t>
            </a:r>
            <a:r>
              <a:rPr lang="pt-PT" sz="2400" dirty="0" err="1" smtClean="0"/>
              <a:t>in</a:t>
            </a:r>
            <a:r>
              <a:rPr lang="pt-PT" sz="2400" dirty="0" smtClean="0"/>
              <a:t> </a:t>
            </a:r>
            <a:r>
              <a:rPr lang="pt-PT" sz="2400" dirty="0" err="1" smtClean="0"/>
              <a:t>Brno</a:t>
            </a:r>
            <a:r>
              <a:rPr lang="pt-PT" sz="2400" dirty="0" smtClean="0"/>
              <a:t> - </a:t>
            </a:r>
            <a:r>
              <a:rPr lang="en-US" sz="2400" dirty="0" smtClean="0"/>
              <a:t>Czech Republic.</a:t>
            </a:r>
            <a:endParaRPr lang="pt-PT" sz="2400" dirty="0" smtClean="0"/>
          </a:p>
          <a:p>
            <a:pPr>
              <a:buNone/>
            </a:pPr>
            <a:r>
              <a:rPr lang="pt-PT" sz="2400" dirty="0" smtClean="0"/>
              <a:t>Batista, J. (2016). O uso da gíria em contraste com a língua formal. </a:t>
            </a:r>
          </a:p>
          <a:p>
            <a:pPr>
              <a:buNone/>
            </a:pPr>
            <a:r>
              <a:rPr lang="pt-PT" sz="2400" dirty="0" err="1" smtClean="0"/>
              <a:t>Deumert</a:t>
            </a:r>
            <a:r>
              <a:rPr lang="pt-PT" sz="2400" dirty="0" smtClean="0"/>
              <a:t>,  A. (2006). </a:t>
            </a:r>
            <a:r>
              <a:rPr lang="pt-PT" sz="2400" dirty="0" err="1" smtClean="0"/>
              <a:t>English</a:t>
            </a:r>
            <a:r>
              <a:rPr lang="pt-PT" sz="2400" dirty="0" smtClean="0"/>
              <a:t> </a:t>
            </a:r>
            <a:r>
              <a:rPr lang="pt-PT" sz="2400" dirty="0" err="1" smtClean="0"/>
              <a:t>Language</a:t>
            </a:r>
            <a:r>
              <a:rPr lang="pt-PT" sz="2400" dirty="0" smtClean="0"/>
              <a:t> </a:t>
            </a:r>
            <a:r>
              <a:rPr lang="pt-PT" sz="2400" dirty="0" err="1" smtClean="0"/>
              <a:t>Learners</a:t>
            </a:r>
            <a:r>
              <a:rPr lang="pt-PT" sz="2400" dirty="0" smtClean="0"/>
              <a:t>. </a:t>
            </a:r>
            <a:r>
              <a:rPr lang="pt-PT" sz="2400" i="1" dirty="0" err="1" smtClean="0"/>
              <a:t>Semantic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Change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the</a:t>
            </a:r>
            <a:r>
              <a:rPr lang="pt-PT" sz="2400" i="1" dirty="0" smtClean="0"/>
              <a:t>  			</a:t>
            </a:r>
            <a:r>
              <a:rPr lang="pt-PT" sz="2400" i="1" dirty="0" err="1" smtClean="0"/>
              <a:t>Internet</a:t>
            </a:r>
            <a:r>
              <a:rPr lang="pt-PT" sz="2400" i="1" smtClean="0"/>
              <a:t>:  and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Text</a:t>
            </a:r>
            <a:r>
              <a:rPr lang="pt-PT" sz="2400" i="1" dirty="0" smtClean="0"/>
              <a:t>  </a:t>
            </a:r>
            <a:r>
              <a:rPr lang="pt-PT" sz="2400" i="1" dirty="0" err="1" smtClean="0"/>
              <a:t>Massaging</a:t>
            </a:r>
            <a:r>
              <a:rPr lang="pt-PT" sz="2400" i="1" dirty="0" smtClean="0"/>
              <a:t>.  </a:t>
            </a:r>
            <a:r>
              <a:rPr lang="pt-PT" sz="2400" dirty="0" err="1" smtClean="0"/>
              <a:t>Monash</a:t>
            </a:r>
            <a:r>
              <a:rPr lang="pt-PT" sz="2400" dirty="0" smtClean="0"/>
              <a:t> </a:t>
            </a:r>
            <a:r>
              <a:rPr lang="pt-PT" sz="2400" dirty="0" err="1" smtClean="0"/>
              <a:t>University</a:t>
            </a:r>
            <a:r>
              <a:rPr lang="pt-PT" sz="2400" dirty="0" smtClean="0"/>
              <a:t>  </a:t>
            </a:r>
            <a:r>
              <a:rPr lang="pt-PT" sz="2400" dirty="0" err="1" smtClean="0"/>
              <a:t>Victoria</a:t>
            </a:r>
            <a:r>
              <a:rPr lang="pt-PT" sz="2400" dirty="0" smtClean="0"/>
              <a:t>  		- </a:t>
            </a:r>
            <a:r>
              <a:rPr lang="pt-PT" sz="2400" dirty="0" err="1" smtClean="0"/>
              <a:t>Australia</a:t>
            </a:r>
            <a:r>
              <a:rPr lang="pt-PT" sz="2400" dirty="0" smtClean="0"/>
              <a:t>. </a:t>
            </a:r>
            <a:r>
              <a:rPr lang="pt-PT" sz="2400" dirty="0" err="1" smtClean="0"/>
              <a:t>Elseiver</a:t>
            </a:r>
            <a:r>
              <a:rPr lang="pt-PT" sz="2400" dirty="0" smtClean="0"/>
              <a:t> </a:t>
            </a:r>
            <a:r>
              <a:rPr lang="pt-PT" sz="2400" dirty="0" err="1" smtClean="0"/>
              <a:t>Ltd</a:t>
            </a:r>
            <a:r>
              <a:rPr lang="pt-PT" sz="2400" dirty="0" smtClean="0"/>
              <a:t>. </a:t>
            </a:r>
            <a:endParaRPr lang="pt-PT" sz="2400" i="1" dirty="0" smtClean="0"/>
          </a:p>
          <a:p>
            <a:pPr>
              <a:buNone/>
            </a:pPr>
            <a:r>
              <a:rPr lang="en-US" sz="2400" dirty="0" smtClean="0"/>
              <a:t>Klerk,  V. (2006). English Language Learners. </a:t>
            </a:r>
            <a:r>
              <a:rPr lang="en-US" sz="2400" i="1" dirty="0" smtClean="0"/>
              <a:t>Slang, Sociology.</a:t>
            </a:r>
          </a:p>
          <a:p>
            <a:pPr>
              <a:buNone/>
            </a:pPr>
            <a:r>
              <a:rPr lang="en-US" sz="2400" dirty="0" smtClean="0"/>
              <a:t>		Rhodes University, </a:t>
            </a:r>
            <a:r>
              <a:rPr lang="en-US" sz="2400" dirty="0" err="1" smtClean="0"/>
              <a:t>Grahamstown</a:t>
            </a:r>
            <a:r>
              <a:rPr lang="en-US" sz="2400" dirty="0" smtClean="0"/>
              <a:t>, South  </a:t>
            </a:r>
            <a:r>
              <a:rPr lang="en-US" sz="2400" dirty="0" err="1" smtClean="0"/>
              <a:t>Africa,Elsevier</a:t>
            </a:r>
            <a:r>
              <a:rPr lang="en-US" sz="2400" dirty="0" smtClean="0"/>
              <a:t> Ltd. </a:t>
            </a:r>
          </a:p>
          <a:p>
            <a:pPr>
              <a:buNone/>
            </a:pPr>
            <a:r>
              <a:rPr lang="pt-PT" sz="2400" dirty="0" smtClean="0"/>
              <a:t>Website </a:t>
            </a:r>
          </a:p>
          <a:p>
            <a:pPr>
              <a:buNone/>
            </a:pPr>
            <a:r>
              <a:rPr lang="pt-PT" sz="2400" dirty="0" smtClean="0">
                <a:hlinkClick r:id="rId3"/>
              </a:rPr>
              <a:t>http://www.statistics.gov.tl/wp-content/uploads/2016/11/Wall-Chart-Poster-Landscape-Final-English-rev.pdf download 6/</a:t>
            </a:r>
            <a:r>
              <a:rPr lang="pt-PT" sz="2400" dirty="0" smtClean="0"/>
              <a:t>  </a:t>
            </a:r>
          </a:p>
          <a:p>
            <a:pPr>
              <a:buNone/>
            </a:pPr>
            <a:r>
              <a:rPr lang="pt-PT" sz="2400" dirty="0" smtClean="0"/>
              <a:t>download 02/2018 </a:t>
            </a:r>
          </a:p>
          <a:p>
            <a:pPr>
              <a:buNone/>
            </a:pPr>
            <a:endParaRPr lang="pt-PT" sz="2400" dirty="0" smtClean="0">
              <a:hlinkClick r:id="rId4"/>
            </a:endParaRPr>
          </a:p>
          <a:p>
            <a:pPr>
              <a:buNone/>
            </a:pPr>
            <a:r>
              <a:rPr lang="pt-PT" sz="2400" dirty="0" smtClean="0">
                <a:hlinkClick r:id="rId4"/>
              </a:rPr>
              <a:t>https://www.soportugues.com.br/secoes/estil/estil3.php</a:t>
            </a:r>
            <a:r>
              <a:rPr lang="pt-PT" sz="2400" dirty="0" smtClean="0"/>
              <a:t>  download 11/04/2018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Tetun</a:t>
            </a:r>
            <a:r>
              <a:rPr lang="pt-PT" dirty="0" smtClean="0"/>
              <a:t> </a:t>
            </a:r>
            <a:r>
              <a:rPr lang="pt-PT" dirty="0" err="1" smtClean="0"/>
              <a:t>Dili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4800600"/>
          </a:xfrm>
        </p:spPr>
        <p:txBody>
          <a:bodyPr>
            <a:noAutofit/>
          </a:bodyPr>
          <a:lstStyle/>
          <a:p>
            <a:r>
              <a:rPr lang="pt-PT" sz="2800" dirty="0" smtClean="0"/>
              <a:t>88% are speakers </a:t>
            </a:r>
            <a:r>
              <a:rPr lang="pt-PT" sz="2800" dirty="0" err="1" smtClean="0"/>
              <a:t>of</a:t>
            </a:r>
            <a:r>
              <a:rPr lang="pt-PT" sz="2800" dirty="0" smtClean="0"/>
              <a:t>  </a:t>
            </a:r>
            <a:r>
              <a:rPr lang="pt-PT" sz="2800" dirty="0" err="1" smtClean="0"/>
              <a:t>Tetun</a:t>
            </a:r>
            <a:r>
              <a:rPr lang="pt-PT" sz="2800" dirty="0" smtClean="0"/>
              <a:t> Dili (2015 </a:t>
            </a:r>
            <a:r>
              <a:rPr lang="pt-PT" sz="2800" dirty="0" err="1" smtClean="0"/>
              <a:t>Census</a:t>
            </a:r>
            <a:r>
              <a:rPr lang="pt-PT" sz="2800" dirty="0" smtClean="0"/>
              <a:t>) </a:t>
            </a:r>
          </a:p>
          <a:p>
            <a:pPr>
              <a:buNone/>
            </a:pPr>
            <a:endParaRPr lang="pt-PT" sz="2800" dirty="0" smtClean="0"/>
          </a:p>
          <a:p>
            <a:r>
              <a:rPr lang="pt-PT" sz="2800" dirty="0" err="1" smtClean="0"/>
              <a:t>Tetun</a:t>
            </a:r>
            <a:r>
              <a:rPr lang="pt-PT" sz="2800" dirty="0" smtClean="0"/>
              <a:t> Dili </a:t>
            </a:r>
            <a:r>
              <a:rPr lang="pt-PT" sz="2800" dirty="0" err="1" smtClean="0"/>
              <a:t>has</a:t>
            </a:r>
            <a:r>
              <a:rPr lang="pt-PT" sz="2800" dirty="0" smtClean="0"/>
              <a:t>  </a:t>
            </a:r>
            <a:r>
              <a:rPr lang="pt-PT" sz="2800" dirty="0" err="1" smtClean="0"/>
              <a:t>influence</a:t>
            </a:r>
            <a:r>
              <a:rPr lang="pt-PT" sz="2800" dirty="0" smtClean="0"/>
              <a:t> </a:t>
            </a:r>
            <a:r>
              <a:rPr lang="pt-PT" sz="2800" dirty="0" err="1" smtClean="0"/>
              <a:t>from</a:t>
            </a:r>
            <a:r>
              <a:rPr lang="pt-PT" sz="2800" dirty="0" smtClean="0"/>
              <a:t> </a:t>
            </a:r>
            <a:r>
              <a:rPr lang="pt-PT" sz="2800" dirty="0" err="1" smtClean="0"/>
              <a:t>other</a:t>
            </a:r>
            <a:r>
              <a:rPr lang="pt-PT" sz="2800" dirty="0" smtClean="0"/>
              <a:t> </a:t>
            </a:r>
            <a:r>
              <a:rPr lang="pt-PT" sz="2800" dirty="0" err="1" smtClean="0"/>
              <a:t>languages</a:t>
            </a:r>
            <a:r>
              <a:rPr lang="pt-PT" sz="2800" dirty="0" smtClean="0"/>
              <a:t>: </a:t>
            </a:r>
            <a:r>
              <a:rPr lang="pt-PT" sz="3000" dirty="0" smtClean="0">
                <a:latin typeface="+mj-lt"/>
                <a:cs typeface="Arial" pitchFamily="34" charset="0"/>
              </a:rPr>
              <a:t> </a:t>
            </a:r>
          </a:p>
          <a:p>
            <a:pPr lvl="1"/>
            <a:r>
              <a:rPr lang="pt-PT" sz="2400" dirty="0" smtClean="0">
                <a:latin typeface="+mj-lt"/>
                <a:cs typeface="Arial" pitchFamily="34" charset="0"/>
              </a:rPr>
              <a:t>57 % </a:t>
            </a:r>
            <a:r>
              <a:rPr lang="pt-PT" sz="2400" dirty="0" err="1" smtClean="0">
                <a:latin typeface="+mj-lt"/>
                <a:cs typeface="Arial" pitchFamily="34" charset="0"/>
              </a:rPr>
              <a:t>speak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Tetun</a:t>
            </a:r>
            <a:r>
              <a:rPr lang="pt-PT" sz="2400" dirty="0" smtClean="0">
                <a:latin typeface="+mj-lt"/>
                <a:cs typeface="Arial" pitchFamily="34" charset="0"/>
              </a:rPr>
              <a:t> Dili </a:t>
            </a:r>
            <a:r>
              <a:rPr lang="pt-PT" sz="2400" dirty="0" err="1" smtClean="0">
                <a:latin typeface="+mj-lt"/>
                <a:cs typeface="Arial" pitchFamily="34" charset="0"/>
              </a:rPr>
              <a:t>but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have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another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mother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tongue</a:t>
            </a:r>
            <a:r>
              <a:rPr lang="pt-PT" sz="2400" dirty="0" smtClean="0">
                <a:latin typeface="+mj-lt"/>
                <a:cs typeface="Arial" pitchFamily="34" charset="0"/>
              </a:rPr>
              <a:t>.</a:t>
            </a:r>
          </a:p>
          <a:p>
            <a:pPr lvl="1"/>
            <a:r>
              <a:rPr lang="pt-PT" sz="2400" dirty="0" err="1" smtClean="0">
                <a:latin typeface="+mj-lt"/>
                <a:cs typeface="Arial" pitchFamily="34" charset="0"/>
              </a:rPr>
              <a:t>Adults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aged</a:t>
            </a:r>
            <a:r>
              <a:rPr lang="pt-PT" sz="2400" dirty="0" smtClean="0">
                <a:latin typeface="+mj-lt"/>
                <a:cs typeface="Arial" pitchFamily="34" charset="0"/>
              </a:rPr>
              <a:t> 25 to 55 </a:t>
            </a:r>
            <a:r>
              <a:rPr lang="pt-PT" sz="2400" dirty="0" err="1" smtClean="0">
                <a:latin typeface="+mj-lt"/>
                <a:cs typeface="Arial" pitchFamily="34" charset="0"/>
              </a:rPr>
              <a:t>were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educated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in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Indonesian</a:t>
            </a:r>
            <a:r>
              <a:rPr lang="pt-PT" sz="2400" dirty="0" smtClean="0">
                <a:latin typeface="+mj-lt"/>
                <a:cs typeface="Arial" pitchFamily="34" charset="0"/>
              </a:rPr>
              <a:t>.</a:t>
            </a:r>
          </a:p>
          <a:p>
            <a:pPr lvl="1"/>
            <a:r>
              <a:rPr lang="pt-PT" sz="2400" dirty="0" err="1" smtClean="0">
                <a:latin typeface="+mj-lt"/>
                <a:cs typeface="Arial" pitchFamily="34" charset="0"/>
              </a:rPr>
              <a:t>Satelite</a:t>
            </a:r>
            <a:r>
              <a:rPr lang="pt-PT" sz="2400" dirty="0" smtClean="0">
                <a:latin typeface="+mj-lt"/>
                <a:cs typeface="Arial" pitchFamily="34" charset="0"/>
              </a:rPr>
              <a:t> TV uses </a:t>
            </a:r>
            <a:r>
              <a:rPr lang="pt-PT" sz="2400" dirty="0" err="1" smtClean="0">
                <a:latin typeface="+mj-lt"/>
                <a:cs typeface="Arial" pitchFamily="34" charset="0"/>
              </a:rPr>
              <a:t>Indonesian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with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English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words</a:t>
            </a:r>
            <a:r>
              <a:rPr lang="pt-PT" sz="2400" dirty="0" smtClean="0">
                <a:latin typeface="+mj-lt"/>
                <a:cs typeface="Arial" pitchFamily="34" charset="0"/>
              </a:rPr>
              <a:t>.</a:t>
            </a:r>
          </a:p>
          <a:p>
            <a:pPr lvl="1"/>
            <a:r>
              <a:rPr lang="pt-PT" sz="2400" dirty="0" err="1" smtClean="0">
                <a:latin typeface="+mj-lt"/>
                <a:cs typeface="Arial" pitchFamily="34" charset="0"/>
              </a:rPr>
              <a:t>Teenagers</a:t>
            </a:r>
            <a:r>
              <a:rPr lang="pt-PT" sz="2400" dirty="0" smtClean="0">
                <a:latin typeface="+mj-lt"/>
                <a:cs typeface="Arial" pitchFamily="34" charset="0"/>
              </a:rPr>
              <a:t> are </a:t>
            </a:r>
            <a:r>
              <a:rPr lang="pt-PT" sz="2400" dirty="0" err="1" smtClean="0">
                <a:latin typeface="+mj-lt"/>
                <a:cs typeface="Arial" pitchFamily="34" charset="0"/>
              </a:rPr>
              <a:t>being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educated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in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Tetun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and</a:t>
            </a:r>
            <a:r>
              <a:rPr lang="pt-PT" sz="2400" dirty="0" smtClean="0">
                <a:latin typeface="+mj-lt"/>
                <a:cs typeface="Arial" pitchFamily="34" charset="0"/>
              </a:rPr>
              <a:t> </a:t>
            </a:r>
            <a:r>
              <a:rPr lang="pt-PT" sz="2400" dirty="0" err="1" smtClean="0">
                <a:latin typeface="+mj-lt"/>
                <a:cs typeface="Arial" pitchFamily="34" charset="0"/>
              </a:rPr>
              <a:t>Portuguese</a:t>
            </a:r>
            <a:r>
              <a:rPr lang="pt-PT" sz="2600" dirty="0" smtClean="0">
                <a:latin typeface="+mj-lt"/>
                <a:cs typeface="Arial" pitchFamily="34" charset="0"/>
              </a:rPr>
              <a:t>.</a:t>
            </a:r>
          </a:p>
          <a:p>
            <a:pPr>
              <a:buNone/>
            </a:pPr>
            <a:endParaRPr lang="pt-PT" sz="3000" dirty="0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slang</a:t>
            </a:r>
            <a:r>
              <a:rPr lang="pt-PT" dirty="0" smtClean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PT" sz="2800" dirty="0" smtClean="0"/>
              <a:t>“ </a:t>
            </a:r>
            <a:r>
              <a:rPr lang="pt-PT" sz="2800" dirty="0" err="1" smtClean="0"/>
              <a:t>typical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err="1" smtClean="0"/>
              <a:t>the</a:t>
            </a:r>
            <a:r>
              <a:rPr lang="pt-PT" sz="2800" smtClean="0"/>
              <a:t> spoken, </a:t>
            </a:r>
            <a:r>
              <a:rPr lang="pt-PT" sz="2800" dirty="0" err="1" smtClean="0"/>
              <a:t>colloquial</a:t>
            </a:r>
            <a:r>
              <a:rPr lang="pt-PT" sz="2800" dirty="0" smtClean="0"/>
              <a:t>, informal </a:t>
            </a:r>
            <a:r>
              <a:rPr lang="pt-PT" sz="2800" dirty="0" err="1" smtClean="0"/>
              <a:t>aspects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human</a:t>
            </a:r>
            <a:r>
              <a:rPr lang="pt-PT" sz="2800" dirty="0" smtClean="0"/>
              <a:t> </a:t>
            </a:r>
            <a:r>
              <a:rPr lang="pt-PT" sz="2800" dirty="0" err="1" smtClean="0"/>
              <a:t>interaction</a:t>
            </a:r>
            <a:endParaRPr lang="pt-PT" sz="2800" dirty="0" smtClean="0"/>
          </a:p>
          <a:p>
            <a:pPr>
              <a:buFont typeface="Wingdings" charset="2"/>
              <a:buChar char="§"/>
            </a:pPr>
            <a:r>
              <a:rPr lang="pt-PT" sz="2800" dirty="0" err="1" smtClean="0"/>
              <a:t>typical</a:t>
            </a:r>
            <a:r>
              <a:rPr lang="pt-PT" sz="2800" dirty="0" smtClean="0"/>
              <a:t> </a:t>
            </a:r>
            <a:r>
              <a:rPr lang="pt-PT" sz="2800" dirty="0" err="1" smtClean="0"/>
              <a:t>words</a:t>
            </a:r>
            <a:r>
              <a:rPr lang="pt-PT" sz="2800" dirty="0" smtClean="0"/>
              <a:t> are </a:t>
            </a:r>
            <a:r>
              <a:rPr lang="pt-PT" sz="2800" dirty="0" err="1" smtClean="0"/>
              <a:t>restricted</a:t>
            </a:r>
            <a:r>
              <a:rPr lang="pt-PT" sz="2800" dirty="0" smtClean="0"/>
              <a:t>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err="1" smtClean="0"/>
              <a:t>metaphorical</a:t>
            </a:r>
            <a:endParaRPr lang="pt-PT" sz="2800" dirty="0" smtClean="0"/>
          </a:p>
          <a:p>
            <a:pPr>
              <a:buFont typeface="Wingdings" pitchFamily="2" charset="2"/>
              <a:buChar char="§"/>
            </a:pPr>
            <a:r>
              <a:rPr lang="pt-PT" sz="2800" dirty="0" smtClean="0"/>
              <a:t>vague </a:t>
            </a:r>
            <a:r>
              <a:rPr lang="pt-PT" sz="2800" dirty="0" err="1" smtClean="0"/>
              <a:t>in</a:t>
            </a:r>
            <a:r>
              <a:rPr lang="pt-PT" sz="2800" dirty="0" smtClean="0"/>
              <a:t> </a:t>
            </a:r>
            <a:r>
              <a:rPr lang="pt-PT" sz="2800" dirty="0" err="1" smtClean="0"/>
              <a:t>meaning</a:t>
            </a:r>
            <a:r>
              <a:rPr lang="pt-PT" sz="2800" dirty="0" smtClean="0"/>
              <a:t> </a:t>
            </a:r>
            <a:r>
              <a:rPr lang="pt-PT" sz="2800" dirty="0" err="1" smtClean="0"/>
              <a:t>and</a:t>
            </a:r>
            <a:r>
              <a:rPr lang="pt-PT" sz="2800" dirty="0" smtClean="0"/>
              <a:t> are </a:t>
            </a:r>
            <a:r>
              <a:rPr lang="pt-PT" sz="2800" dirty="0" err="1" smtClean="0"/>
              <a:t>notoriously</a:t>
            </a:r>
            <a:r>
              <a:rPr lang="pt-PT" sz="2800" dirty="0" smtClean="0"/>
              <a:t> </a:t>
            </a:r>
            <a:r>
              <a:rPr lang="pt-PT" sz="2800" dirty="0" err="1" smtClean="0"/>
              <a:t>difficult</a:t>
            </a:r>
            <a:r>
              <a:rPr lang="pt-PT" sz="2800" dirty="0" smtClean="0"/>
              <a:t> to define. </a:t>
            </a:r>
          </a:p>
          <a:p>
            <a:pPr>
              <a:buFont typeface="Wingdings" pitchFamily="2" charset="2"/>
              <a:buChar char="§"/>
            </a:pPr>
            <a:r>
              <a:rPr lang="pt-PT" sz="2800" dirty="0" err="1" smtClean="0"/>
              <a:t>secretive</a:t>
            </a:r>
            <a:r>
              <a:rPr lang="pt-PT" sz="2800" dirty="0" smtClean="0"/>
              <a:t>” (</a:t>
            </a:r>
            <a:r>
              <a:rPr lang="pt-PT" sz="2800" dirty="0" err="1" smtClean="0"/>
              <a:t>Klerk</a:t>
            </a:r>
            <a:r>
              <a:rPr lang="pt-PT" sz="2800" dirty="0" smtClean="0"/>
              <a:t> 2006)</a:t>
            </a:r>
          </a:p>
          <a:p>
            <a:pPr algn="just">
              <a:buNone/>
            </a:pPr>
            <a:endParaRPr lang="pt-PT" sz="2800" b="1" dirty="0" smtClean="0"/>
          </a:p>
          <a:p>
            <a:pPr algn="just">
              <a:buNone/>
            </a:pPr>
            <a:r>
              <a:rPr lang="en-AU" sz="2800" dirty="0" smtClean="0"/>
              <a:t>"the poetry of everyday life” (</a:t>
            </a:r>
            <a:r>
              <a:rPr lang="pt-PT" sz="2800" dirty="0" err="1" smtClean="0"/>
              <a:t>Hayakawa</a:t>
            </a:r>
            <a:r>
              <a:rPr lang="pt-PT" sz="2800" dirty="0" smtClean="0"/>
              <a:t> 1941)</a:t>
            </a:r>
          </a:p>
          <a:p>
            <a:pPr algn="just">
              <a:buNone/>
            </a:pPr>
            <a:endParaRPr lang="pt-PT" sz="2800" dirty="0" smtClean="0"/>
          </a:p>
          <a:p>
            <a:pPr algn="just">
              <a:buNone/>
            </a:pPr>
            <a:endParaRPr lang="pt-PT" dirty="0" smtClean="0"/>
          </a:p>
          <a:p>
            <a:pPr algn="just"/>
            <a:endParaRPr lang="pt-PT" dirty="0" smtClean="0"/>
          </a:p>
          <a:p>
            <a:pPr algn="just"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/>
          </a:bodyPr>
          <a:lstStyle/>
          <a:p>
            <a:r>
              <a:rPr lang="pt-PT" dirty="0" err="1" smtClean="0"/>
              <a:t>Where</a:t>
            </a:r>
            <a:r>
              <a:rPr lang="pt-PT" dirty="0" smtClean="0"/>
              <a:t> does </a:t>
            </a:r>
            <a:r>
              <a:rPr lang="pt-PT" dirty="0" err="1" smtClean="0"/>
              <a:t>slang</a:t>
            </a:r>
            <a:r>
              <a:rPr lang="pt-PT" dirty="0" smtClean="0"/>
              <a:t> come </a:t>
            </a:r>
            <a:r>
              <a:rPr lang="pt-PT" dirty="0" err="1" smtClean="0"/>
              <a:t>from</a:t>
            </a:r>
            <a:r>
              <a:rPr lang="pt-PT" dirty="0" smtClean="0"/>
              <a:t>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PT" b="1" dirty="0" err="1" smtClean="0"/>
              <a:t>Internationally</a:t>
            </a:r>
            <a:r>
              <a:rPr lang="pt-PT" b="1" dirty="0" smtClean="0"/>
              <a:t> (</a:t>
            </a:r>
            <a:r>
              <a:rPr lang="pt-PT" b="1" dirty="0" err="1" smtClean="0"/>
              <a:t>Klerk</a:t>
            </a:r>
            <a:r>
              <a:rPr lang="pt-PT" b="1" dirty="0" smtClean="0"/>
              <a:t> 2006): </a:t>
            </a:r>
            <a:endParaRPr lang="pt-PT" dirty="0" smtClean="0"/>
          </a:p>
          <a:p>
            <a:r>
              <a:rPr lang="pt-PT" dirty="0" err="1" smtClean="0"/>
              <a:t>Factory</a:t>
            </a:r>
            <a:r>
              <a:rPr lang="pt-PT" dirty="0" smtClean="0"/>
              <a:t> </a:t>
            </a:r>
            <a:r>
              <a:rPr lang="pt-PT" dirty="0" err="1" smtClean="0"/>
              <a:t>workers</a:t>
            </a:r>
            <a:endParaRPr lang="pt-PT" dirty="0" smtClean="0"/>
          </a:p>
          <a:p>
            <a:r>
              <a:rPr lang="pt-PT" dirty="0" err="1" smtClean="0"/>
              <a:t>Sailors</a:t>
            </a:r>
            <a:endParaRPr lang="pt-PT" dirty="0" smtClean="0"/>
          </a:p>
          <a:p>
            <a:r>
              <a:rPr lang="pt-PT" dirty="0" err="1" smtClean="0"/>
              <a:t>Miners</a:t>
            </a:r>
            <a:endParaRPr lang="pt-PT" dirty="0" smtClean="0"/>
          </a:p>
          <a:p>
            <a:r>
              <a:rPr lang="pt-PT" dirty="0" err="1" smtClean="0"/>
              <a:t>Mass</a:t>
            </a:r>
            <a:r>
              <a:rPr lang="pt-PT" dirty="0" smtClean="0"/>
              <a:t> social </a:t>
            </a:r>
          </a:p>
          <a:p>
            <a:r>
              <a:rPr lang="pt-PT" dirty="0" err="1" smtClean="0"/>
              <a:t>Adolescents</a:t>
            </a: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b="1" dirty="0" err="1" smtClean="0"/>
              <a:t>Tetun</a:t>
            </a:r>
            <a:r>
              <a:rPr lang="pt-PT" b="1" dirty="0" smtClean="0"/>
              <a:t> </a:t>
            </a:r>
            <a:r>
              <a:rPr lang="pt-PT" b="1" dirty="0" err="1" smtClean="0"/>
              <a:t>slang</a:t>
            </a:r>
            <a:r>
              <a:rPr lang="pt-PT" b="1" dirty="0" smtClean="0"/>
              <a:t>: </a:t>
            </a:r>
          </a:p>
          <a:p>
            <a:r>
              <a:rPr lang="pt-PT" dirty="0" err="1" smtClean="0"/>
              <a:t>Young</a:t>
            </a:r>
            <a:r>
              <a:rPr lang="pt-PT" dirty="0" smtClean="0"/>
              <a:t> </a:t>
            </a:r>
            <a:r>
              <a:rPr lang="pt-PT" dirty="0" err="1" smtClean="0"/>
              <a:t>people</a:t>
            </a:r>
            <a:r>
              <a:rPr lang="pt-PT" dirty="0" smtClean="0"/>
              <a:t>: </a:t>
            </a:r>
            <a:r>
              <a:rPr lang="pt-PT" dirty="0" err="1" smtClean="0"/>
              <a:t>speaking</a:t>
            </a:r>
            <a:r>
              <a:rPr lang="pt-PT" dirty="0" smtClean="0"/>
              <a:t>, Facebook, </a:t>
            </a:r>
            <a:r>
              <a:rPr lang="pt-PT" dirty="0" err="1" smtClean="0"/>
              <a:t>WhatsApp</a:t>
            </a:r>
            <a:endParaRPr lang="pt-PT" dirty="0" smtClean="0"/>
          </a:p>
          <a:p>
            <a:r>
              <a:rPr lang="pt-PT" dirty="0" err="1" smtClean="0"/>
              <a:t>Politicians</a:t>
            </a:r>
            <a:r>
              <a:rPr lang="pt-PT" dirty="0" smtClean="0"/>
              <a:t>: </a:t>
            </a:r>
            <a:r>
              <a:rPr lang="pt-PT" dirty="0" err="1" smtClean="0"/>
              <a:t>campaigning</a:t>
            </a:r>
            <a:r>
              <a:rPr lang="pt-PT" dirty="0" smtClean="0"/>
              <a:t> </a:t>
            </a:r>
          </a:p>
          <a:p>
            <a:pPr>
              <a:buNone/>
            </a:pPr>
            <a:r>
              <a:rPr lang="pt-PT" dirty="0" smtClean="0"/>
              <a:t> 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Why</a:t>
            </a:r>
            <a:r>
              <a:rPr lang="pt-PT" dirty="0" smtClean="0"/>
              <a:t> do </a:t>
            </a:r>
            <a:r>
              <a:rPr lang="pt-PT" dirty="0" err="1" smtClean="0"/>
              <a:t>people</a:t>
            </a:r>
            <a:r>
              <a:rPr lang="pt-PT" dirty="0" smtClean="0"/>
              <a:t> use </a:t>
            </a:r>
            <a:r>
              <a:rPr lang="pt-PT" dirty="0" err="1" smtClean="0"/>
              <a:t>slang</a:t>
            </a:r>
            <a:r>
              <a:rPr lang="pt-PT" dirty="0" smtClean="0"/>
              <a:t>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749808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PT" b="1" dirty="0" err="1" smtClean="0"/>
              <a:t>Internationally</a:t>
            </a:r>
            <a:r>
              <a:rPr lang="pt-PT" b="1" dirty="0" smtClean="0"/>
              <a:t> (</a:t>
            </a:r>
            <a:r>
              <a:rPr lang="pt-PT" b="1" dirty="0" err="1" smtClean="0"/>
              <a:t>Klerk</a:t>
            </a:r>
            <a:r>
              <a:rPr lang="pt-PT" b="1" dirty="0" smtClean="0"/>
              <a:t> 2006): </a:t>
            </a:r>
            <a:endParaRPr lang="pt-PT" dirty="0" smtClean="0"/>
          </a:p>
          <a:p>
            <a:pPr>
              <a:buNone/>
            </a:pPr>
            <a:endParaRPr lang="pt-PT" dirty="0" smtClean="0"/>
          </a:p>
          <a:p>
            <a:r>
              <a:rPr lang="pt-PT" dirty="0" smtClean="0"/>
              <a:t>To </a:t>
            </a:r>
            <a:r>
              <a:rPr lang="pt-PT" dirty="0" err="1" smtClean="0"/>
              <a:t>play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 smtClean="0"/>
              <a:t>language</a:t>
            </a:r>
            <a:r>
              <a:rPr lang="pt-PT" dirty="0" smtClean="0"/>
              <a:t> : for </a:t>
            </a:r>
            <a:r>
              <a:rPr lang="pt-PT" dirty="0" err="1" smtClean="0"/>
              <a:t>fun</a:t>
            </a:r>
            <a:r>
              <a:rPr lang="pt-PT" dirty="0" smtClean="0"/>
              <a:t> </a:t>
            </a:r>
            <a:r>
              <a:rPr lang="pt-PT" dirty="0" err="1" smtClean="0"/>
              <a:t>for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, </a:t>
            </a:r>
            <a:r>
              <a:rPr lang="pt-PT" dirty="0" err="1" smtClean="0"/>
              <a:t>to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, </a:t>
            </a:r>
            <a:r>
              <a:rPr lang="pt-PT" dirty="0" err="1" smtClean="0"/>
              <a:t>to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creative</a:t>
            </a:r>
            <a:endParaRPr lang="pt-PT" dirty="0" smtClean="0"/>
          </a:p>
          <a:p>
            <a:pPr>
              <a:buNone/>
            </a:pPr>
            <a:endParaRPr lang="pt-PT" dirty="0" smtClean="0"/>
          </a:p>
          <a:p>
            <a:r>
              <a:rPr lang="pt-PT" dirty="0" smtClean="0"/>
              <a:t>To </a:t>
            </a:r>
            <a:r>
              <a:rPr lang="pt-PT" dirty="0" err="1" smtClean="0"/>
              <a:t>identify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/>
              <a:t>group</a:t>
            </a:r>
            <a:r>
              <a:rPr lang="pt-PT" dirty="0" smtClean="0"/>
              <a:t>, to </a:t>
            </a:r>
            <a:r>
              <a:rPr lang="pt-PT" dirty="0" err="1" smtClean="0"/>
              <a:t>exclude</a:t>
            </a:r>
            <a:r>
              <a:rPr lang="pt-PT" dirty="0" smtClean="0"/>
              <a:t> </a:t>
            </a:r>
            <a:r>
              <a:rPr lang="pt-PT" dirty="0" err="1" smtClean="0"/>
              <a:t>others</a:t>
            </a: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pPr>
              <a:buNone/>
            </a:pPr>
            <a:r>
              <a:rPr lang="pt-PT" dirty="0" smtClean="0"/>
              <a:t> 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Research</a:t>
            </a:r>
            <a:r>
              <a:rPr lang="pt-PT" dirty="0" smtClean="0"/>
              <a:t> </a:t>
            </a:r>
            <a:r>
              <a:rPr lang="pt-PT" dirty="0" err="1" smtClean="0"/>
              <a:t>method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Listed</a:t>
            </a:r>
            <a:r>
              <a:rPr lang="pt-PT" dirty="0" smtClean="0"/>
              <a:t> </a:t>
            </a:r>
            <a:r>
              <a:rPr lang="pt-PT" dirty="0" err="1" smtClean="0"/>
              <a:t>slang</a:t>
            </a:r>
            <a:r>
              <a:rPr lang="pt-PT" dirty="0" smtClean="0"/>
              <a:t> </a:t>
            </a:r>
            <a:r>
              <a:rPr lang="pt-PT" dirty="0" err="1" smtClean="0"/>
              <a:t>expressions</a:t>
            </a:r>
            <a:r>
              <a:rPr lang="pt-PT" dirty="0" smtClean="0"/>
              <a:t> (</a:t>
            </a:r>
            <a:r>
              <a:rPr lang="pt-PT" dirty="0" err="1" smtClean="0"/>
              <a:t>over</a:t>
            </a:r>
            <a:r>
              <a:rPr lang="pt-PT" dirty="0" smtClean="0"/>
              <a:t> 100)</a:t>
            </a:r>
          </a:p>
          <a:p>
            <a:r>
              <a:rPr lang="pt-PT" dirty="0" smtClean="0"/>
              <a:t>For </a:t>
            </a:r>
            <a:r>
              <a:rPr lang="pt-PT" dirty="0" err="1" smtClean="0"/>
              <a:t>each</a:t>
            </a:r>
            <a:r>
              <a:rPr lang="pt-PT" dirty="0" smtClean="0"/>
              <a:t> </a:t>
            </a:r>
            <a:r>
              <a:rPr lang="pt-PT" dirty="0" err="1" smtClean="0"/>
              <a:t>expression</a:t>
            </a:r>
            <a:r>
              <a:rPr lang="pt-PT" dirty="0" smtClean="0"/>
              <a:t> </a:t>
            </a:r>
            <a:r>
              <a:rPr lang="pt-PT" dirty="0" err="1" smtClean="0"/>
              <a:t>identified</a:t>
            </a:r>
            <a:r>
              <a:rPr lang="pt-PT" dirty="0" smtClean="0"/>
              <a:t>: 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meaning</a:t>
            </a:r>
            <a:r>
              <a:rPr lang="pt-PT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err="1" smtClean="0"/>
              <a:t>Who</a:t>
            </a:r>
            <a:r>
              <a:rPr lang="pt-PT" dirty="0" smtClean="0"/>
              <a:t> uses </a:t>
            </a:r>
            <a:r>
              <a:rPr lang="pt-PT" dirty="0" err="1" smtClean="0"/>
              <a:t>it</a:t>
            </a:r>
            <a:endParaRPr lang="pt-PT" dirty="0" smtClean="0"/>
          </a:p>
          <a:p>
            <a:pPr lvl="1">
              <a:buFont typeface="Wingdings" pitchFamily="2" charset="2"/>
              <a:buChar char="§"/>
            </a:pPr>
            <a:r>
              <a:rPr lang="pt-PT" dirty="0" err="1" smtClean="0"/>
              <a:t>When</a:t>
            </a:r>
            <a:r>
              <a:rPr lang="pt-PT" dirty="0" smtClean="0"/>
              <a:t> </a:t>
            </a:r>
            <a:r>
              <a:rPr lang="pt-PT" dirty="0" err="1" smtClean="0"/>
              <a:t>did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start</a:t>
            </a:r>
            <a:r>
              <a:rPr lang="pt-PT" dirty="0" smtClean="0"/>
              <a:t> </a:t>
            </a:r>
            <a:r>
              <a:rPr lang="pt-PT" dirty="0" err="1" smtClean="0"/>
              <a:t>being</a:t>
            </a:r>
            <a:r>
              <a:rPr lang="pt-PT" dirty="0" smtClean="0"/>
              <a:t> </a:t>
            </a:r>
            <a:r>
              <a:rPr lang="pt-PT" dirty="0" err="1" smtClean="0"/>
              <a:t>used</a:t>
            </a:r>
            <a:endParaRPr lang="pt-PT" dirty="0" smtClean="0"/>
          </a:p>
          <a:p>
            <a:pPr lvl="1">
              <a:buFont typeface="Wingdings" pitchFamily="2" charset="2"/>
              <a:buChar char="§"/>
            </a:pP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structure</a:t>
            </a:r>
            <a:r>
              <a:rPr lang="pt-PT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err="1" smtClean="0"/>
              <a:t>Source</a:t>
            </a:r>
            <a:r>
              <a:rPr lang="pt-PT" dirty="0" smtClean="0"/>
              <a:t> </a:t>
            </a:r>
            <a:r>
              <a:rPr lang="pt-PT" dirty="0" err="1" smtClean="0"/>
              <a:t>language</a:t>
            </a:r>
            <a:r>
              <a:rPr lang="pt-PT" dirty="0" smtClean="0"/>
              <a:t>(</a:t>
            </a:r>
            <a:r>
              <a:rPr lang="pt-PT" dirty="0" err="1" smtClean="0"/>
              <a:t>s</a:t>
            </a:r>
            <a:r>
              <a:rPr lang="pt-PT" dirty="0" smtClean="0"/>
              <a:t>)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Playing with structure </a:t>
            </a:r>
          </a:p>
          <a:p>
            <a:r>
              <a:rPr lang="en-US" dirty="0" smtClean="0"/>
              <a:t>Types in </a:t>
            </a:r>
            <a:r>
              <a:rPr lang="en-US" dirty="0" err="1" smtClean="0"/>
              <a:t>Tetun</a:t>
            </a:r>
            <a:r>
              <a:rPr lang="en-US" dirty="0" smtClean="0"/>
              <a:t> </a:t>
            </a:r>
            <a:r>
              <a:rPr lang="en-US" dirty="0" err="1" smtClean="0"/>
              <a:t>Dili</a:t>
            </a:r>
            <a:r>
              <a:rPr lang="en-US" dirty="0" smtClean="0"/>
              <a:t>: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Blending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Initials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Using letters to represent the name of the letter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Use numeral to represent sounds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Use numerals for the for associations with the shape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-99392"/>
            <a:ext cx="7498080" cy="1143000"/>
          </a:xfrm>
        </p:spPr>
        <p:txBody>
          <a:bodyPr/>
          <a:lstStyle/>
          <a:p>
            <a:r>
              <a:rPr lang="pt-PT" dirty="0" err="1" smtClean="0"/>
              <a:t>Blending</a:t>
            </a:r>
            <a:r>
              <a:rPr lang="pt-PT" dirty="0" smtClean="0"/>
              <a:t> </a:t>
            </a:r>
            <a:endParaRPr lang="pt-PT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7" y="908720"/>
          <a:ext cx="7920879" cy="531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1656184"/>
                <a:gridCol w="1941150"/>
                <a:gridCol w="1585708"/>
                <a:gridCol w="1585708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PT" b="1" dirty="0" err="1" smtClean="0"/>
                        <a:t>Slang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Source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Language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Literal</a:t>
                      </a:r>
                      <a:r>
                        <a:rPr lang="pt-PT" b="1" smtClean="0"/>
                        <a:t> </a:t>
                      </a:r>
                    </a:p>
                    <a:p>
                      <a:pPr algn="ctr"/>
                      <a:r>
                        <a:rPr lang="pt-PT" b="1" smtClean="0"/>
                        <a:t>translation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err="1" smtClean="0"/>
                        <a:t>Meaning</a:t>
                      </a:r>
                      <a:endParaRPr lang="pt-PT" b="1"/>
                    </a:p>
                  </a:txBody>
                  <a:tcPr/>
                </a:tc>
              </a:tr>
              <a:tr h="589433">
                <a:tc>
                  <a:txBody>
                    <a:bodyPr/>
                    <a:lstStyle/>
                    <a:p>
                      <a:r>
                        <a:rPr lang="pt-PT" b="1" err="1" smtClean="0"/>
                        <a:t>urkeke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err="1" smtClean="0"/>
                        <a:t>UR</a:t>
                      </a:r>
                      <a:r>
                        <a:rPr lang="pt-PT" err="1" smtClean="0"/>
                        <a:t>usan</a:t>
                      </a:r>
                      <a:r>
                        <a:rPr lang="pt-PT" smtClean="0"/>
                        <a:t> </a:t>
                      </a:r>
                      <a:r>
                        <a:rPr lang="pt-PT" b="1" err="1" smtClean="0"/>
                        <a:t>KE</a:t>
                      </a:r>
                      <a:r>
                        <a:rPr lang="pt-PT" err="1" smtClean="0"/>
                        <a:t>t-</a:t>
                      </a:r>
                      <a:r>
                        <a:rPr lang="pt-PT" b="1" err="1" smtClean="0"/>
                        <a:t>KE</a:t>
                      </a:r>
                      <a:r>
                        <a:rPr lang="pt-PT" err="1" smtClean="0"/>
                        <a:t>tak</a:t>
                      </a:r>
                      <a:r>
                        <a:rPr lang="pt-PT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Indon</a:t>
                      </a:r>
                      <a:r>
                        <a:rPr lang="pt-PT" smtClean="0"/>
                        <a:t>. &amp; </a:t>
                      </a:r>
                      <a:r>
                        <a:rPr lang="pt-PT" err="1" smtClean="0"/>
                        <a:t>Tetun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business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separate</a:t>
                      </a:r>
                      <a:endParaRPr lang="pt-PT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It’s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none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of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my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business</a:t>
                      </a:r>
                      <a:endParaRPr lang="pt-PT"/>
                    </a:p>
                  </a:txBody>
                  <a:tcPr anchor="ctr"/>
                </a:tc>
              </a:tr>
              <a:tr h="589433">
                <a:tc>
                  <a:txBody>
                    <a:bodyPr/>
                    <a:lstStyle/>
                    <a:p>
                      <a:r>
                        <a:rPr lang="pt-PT" b="1" err="1" smtClean="0"/>
                        <a:t>hapsun</a:t>
                      </a:r>
                      <a:r>
                        <a:rPr lang="pt-PT" b="1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err="1" smtClean="0"/>
                        <a:t>HAP</a:t>
                      </a:r>
                      <a:r>
                        <a:rPr lang="pt-PT" err="1" smtClean="0"/>
                        <a:t>py</a:t>
                      </a:r>
                      <a:r>
                        <a:rPr lang="pt-PT" smtClean="0"/>
                        <a:t> </a:t>
                      </a:r>
                      <a:r>
                        <a:rPr lang="pt-PT" b="1" err="1" smtClean="0"/>
                        <a:t>SUN</a:t>
                      </a:r>
                      <a:r>
                        <a:rPr lang="pt-PT" err="1" smtClean="0"/>
                        <a:t>day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English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Happy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Sunday</a:t>
                      </a:r>
                      <a:endParaRPr lang="pt-PT"/>
                    </a:p>
                  </a:txBody>
                  <a:tcPr/>
                </a:tc>
              </a:tr>
              <a:tr h="589433">
                <a:tc>
                  <a:txBody>
                    <a:bodyPr/>
                    <a:lstStyle/>
                    <a:p>
                      <a:r>
                        <a:rPr lang="pt-PT" b="1" err="1" smtClean="0"/>
                        <a:t>memi</a:t>
                      </a:r>
                      <a:r>
                        <a:rPr lang="pt-PT" b="1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err="1" smtClean="0"/>
                        <a:t>ME</a:t>
                      </a:r>
                      <a:r>
                        <a:rPr lang="pt-PT" err="1" smtClean="0"/>
                        <a:t>tan</a:t>
                      </a:r>
                      <a:r>
                        <a:rPr lang="pt-PT" smtClean="0"/>
                        <a:t> </a:t>
                      </a:r>
                      <a:r>
                        <a:rPr lang="pt-PT" b="1" err="1" smtClean="0"/>
                        <a:t>MI</a:t>
                      </a:r>
                      <a:r>
                        <a:rPr lang="pt-PT" err="1" smtClean="0"/>
                        <a:t>dar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Tetun</a:t>
                      </a:r>
                      <a:r>
                        <a:rPr lang="pt-PT" dirty="0" smtClean="0"/>
                        <a:t>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err="1" smtClean="0"/>
                        <a:t>black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sweet</a:t>
                      </a:r>
                      <a:endParaRPr lang="pt-PT" smtClean="0"/>
                    </a:p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>
                          <a:solidFill>
                            <a:schemeClr val="tx1"/>
                          </a:solidFill>
                        </a:rPr>
                        <a:t>good-looking</a:t>
                      </a:r>
                      <a:r>
                        <a:rPr lang="pt-PT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PT" baseline="0" err="1" smtClean="0">
                          <a:solidFill>
                            <a:schemeClr val="tx1"/>
                          </a:solidFill>
                        </a:rPr>
                        <a:t>dark-skinned</a:t>
                      </a:r>
                      <a:r>
                        <a:rPr lang="pt-PT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PT" baseline="0" err="1" smtClean="0">
                          <a:solidFill>
                            <a:schemeClr val="tx1"/>
                          </a:solidFill>
                        </a:rPr>
                        <a:t>person</a:t>
                      </a:r>
                      <a:endParaRPr lang="pt-PT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8000">
                <a:tc>
                  <a:txBody>
                    <a:bodyPr/>
                    <a:lstStyle/>
                    <a:p>
                      <a:r>
                        <a:rPr lang="pt-PT" b="1" err="1" smtClean="0"/>
                        <a:t>pateo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err="1" smtClean="0"/>
                        <a:t>PA</a:t>
                      </a:r>
                      <a:r>
                        <a:rPr lang="pt-PT" err="1" smtClean="0"/>
                        <a:t>traun</a:t>
                      </a:r>
                      <a:r>
                        <a:rPr lang="pt-PT" baseline="0" smtClean="0"/>
                        <a:t> </a:t>
                      </a:r>
                      <a:r>
                        <a:rPr lang="pt-PT" b="1" baseline="0" err="1" smtClean="0"/>
                        <a:t>TE</a:t>
                      </a:r>
                      <a:r>
                        <a:rPr lang="pt-PT" baseline="0" err="1" smtClean="0"/>
                        <a:t>e</a:t>
                      </a:r>
                      <a:r>
                        <a:rPr lang="pt-PT" baseline="0" smtClean="0"/>
                        <a:t> </a:t>
                      </a:r>
                      <a:r>
                        <a:rPr lang="pt-PT" b="1" baseline="0" err="1" smtClean="0"/>
                        <a:t>O</a:t>
                      </a:r>
                      <a:r>
                        <a:rPr lang="pt-PT" baseline="0" err="1" smtClean="0"/>
                        <a:t>san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aseline="0" err="1" smtClean="0"/>
                        <a:t>Tetun</a:t>
                      </a:r>
                      <a:r>
                        <a:rPr lang="pt-PT" baseline="0" smtClean="0"/>
                        <a:t>, </a:t>
                      </a:r>
                      <a:r>
                        <a:rPr lang="pt-PT" baseline="0" err="1" smtClean="0"/>
                        <a:t>also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supermarket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in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Dili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boss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defecate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money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filthy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rich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r>
                        <a:rPr lang="pt-PT" b="1" err="1" smtClean="0"/>
                        <a:t>sanfrus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err="1" smtClean="0"/>
                        <a:t>SAN</a:t>
                      </a:r>
                      <a:r>
                        <a:rPr lang="pt-PT" err="1" smtClean="0"/>
                        <a:t>fradu</a:t>
                      </a:r>
                      <a:r>
                        <a:rPr lang="pt-PT" baseline="0" smtClean="0"/>
                        <a:t> </a:t>
                      </a:r>
                      <a:r>
                        <a:rPr lang="pt-PT" b="1" baseline="0" err="1" smtClean="0"/>
                        <a:t>FRUS</a:t>
                      </a:r>
                      <a:r>
                        <a:rPr lang="pt-PT" baseline="0" err="1" smtClean="0"/>
                        <a:t>tradu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Port</a:t>
                      </a:r>
                      <a:r>
                        <a:rPr lang="pt-PT" smtClean="0"/>
                        <a:t>,</a:t>
                      </a:r>
                      <a:r>
                        <a:rPr lang="pt-PT" baseline="0" smtClean="0"/>
                        <a:t>  </a:t>
                      </a:r>
                      <a:r>
                        <a:rPr lang="pt-PT" baseline="0" err="1" smtClean="0"/>
                        <a:t>also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Dili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suburb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shabby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frustrated</a:t>
                      </a:r>
                      <a:r>
                        <a:rPr lang="pt-PT" baseline="0" smtClean="0"/>
                        <a:t> </a:t>
                      </a:r>
                      <a:r>
                        <a:rPr lang="pt-PT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>
                          <a:solidFill>
                            <a:schemeClr val="tx1"/>
                          </a:solidFill>
                        </a:rPr>
                        <a:t>untidy</a:t>
                      </a:r>
                      <a:r>
                        <a:rPr lang="pt-PT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pt-PT" err="1" smtClean="0">
                          <a:solidFill>
                            <a:schemeClr val="tx1"/>
                          </a:solidFill>
                        </a:rPr>
                        <a:t>person</a:t>
                      </a:r>
                      <a:r>
                        <a:rPr lang="pt-PT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PT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0000">
                <a:tc>
                  <a:txBody>
                    <a:bodyPr/>
                    <a:lstStyle/>
                    <a:p>
                      <a:r>
                        <a:rPr lang="pt-PT" b="1" err="1" smtClean="0"/>
                        <a:t>portugal</a:t>
                      </a:r>
                      <a:r>
                        <a:rPr lang="pt-PT" b="1" smtClean="0"/>
                        <a:t> 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err="1" smtClean="0"/>
                        <a:t>P</a:t>
                      </a:r>
                      <a:r>
                        <a:rPr lang="pt-PT" err="1" smtClean="0"/>
                        <a:t>erkumpulan</a:t>
                      </a:r>
                      <a:r>
                        <a:rPr lang="pt-PT" baseline="0" smtClean="0"/>
                        <a:t> </a:t>
                      </a:r>
                      <a:r>
                        <a:rPr lang="pt-PT" b="1" baseline="0" err="1" smtClean="0"/>
                        <a:t>OR</a:t>
                      </a:r>
                      <a:r>
                        <a:rPr lang="pt-PT" baseline="0" err="1" smtClean="0"/>
                        <a:t>ang</a:t>
                      </a:r>
                      <a:r>
                        <a:rPr lang="pt-PT" baseline="0" smtClean="0"/>
                        <a:t> </a:t>
                      </a:r>
                      <a:r>
                        <a:rPr lang="pt-PT" b="1" baseline="0" err="1" smtClean="0"/>
                        <a:t>TU</a:t>
                      </a:r>
                      <a:r>
                        <a:rPr lang="pt-PT" baseline="0" err="1" smtClean="0"/>
                        <a:t>a</a:t>
                      </a:r>
                      <a:r>
                        <a:rPr lang="pt-PT" baseline="0" smtClean="0"/>
                        <a:t> </a:t>
                      </a:r>
                      <a:r>
                        <a:rPr lang="pt-PT" b="1" baseline="0" err="1" smtClean="0"/>
                        <a:t>GA</a:t>
                      </a:r>
                      <a:r>
                        <a:rPr lang="pt-PT" baseline="0" err="1" smtClean="0"/>
                        <a:t>ta</a:t>
                      </a:r>
                      <a:r>
                        <a:rPr lang="pt-PT" b="1" baseline="0" err="1" smtClean="0"/>
                        <a:t>L</a:t>
                      </a:r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err="1" smtClean="0"/>
                        <a:t>Indon</a:t>
                      </a:r>
                      <a:r>
                        <a:rPr lang="pt-PT" smtClean="0"/>
                        <a:t>,</a:t>
                      </a:r>
                      <a:r>
                        <a:rPr lang="pt-PT" baseline="0" smtClean="0"/>
                        <a:t>  </a:t>
                      </a:r>
                      <a:r>
                        <a:rPr lang="pt-PT" baseline="0" err="1" smtClean="0"/>
                        <a:t>also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country</a:t>
                      </a:r>
                      <a:r>
                        <a:rPr lang="pt-PT" baseline="0" smtClean="0"/>
                        <a:t> </a:t>
                      </a:r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/>
                        <a:t>group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person</a:t>
                      </a:r>
                      <a:r>
                        <a:rPr lang="pt-PT" smtClean="0"/>
                        <a:t> </a:t>
                      </a:r>
                      <a:r>
                        <a:rPr lang="pt-PT" err="1" smtClean="0"/>
                        <a:t>old</a:t>
                      </a:r>
                      <a:r>
                        <a:rPr lang="pt-PT" baseline="0" smtClean="0"/>
                        <a:t> </a:t>
                      </a:r>
                      <a:r>
                        <a:rPr lang="pt-PT" baseline="0" err="1" smtClean="0"/>
                        <a:t>itchy</a:t>
                      </a:r>
                      <a:endParaRPr lang="pt-PT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err="1" smtClean="0">
                          <a:solidFill>
                            <a:schemeClr val="tx1"/>
                          </a:solidFill>
                        </a:rPr>
                        <a:t>dirty</a:t>
                      </a:r>
                      <a:r>
                        <a:rPr lang="pt-PT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PT" err="1" smtClean="0">
                          <a:solidFill>
                            <a:schemeClr val="tx1"/>
                          </a:solidFill>
                        </a:rPr>
                        <a:t>old</a:t>
                      </a:r>
                      <a:r>
                        <a:rPr lang="pt-PT" smtClean="0">
                          <a:solidFill>
                            <a:schemeClr val="tx1"/>
                          </a:solidFill>
                        </a:rPr>
                        <a:t> men</a:t>
                      </a:r>
                      <a:endParaRPr lang="pt-PT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4096</TotalTime>
  <Words>1026</Words>
  <Application>Microsoft Office PowerPoint</Application>
  <PresentationFormat>On-screen Show (4:3)</PresentationFormat>
  <Paragraphs>430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Slang in Tetun Dili: Nee U! </vt:lpstr>
      <vt:lpstr>Objectives </vt:lpstr>
      <vt:lpstr>Tetun Dili </vt:lpstr>
      <vt:lpstr>What is slang?</vt:lpstr>
      <vt:lpstr>Where does slang come from?</vt:lpstr>
      <vt:lpstr>Why do people use slang?</vt:lpstr>
      <vt:lpstr>Research method</vt:lpstr>
      <vt:lpstr>Transformation</vt:lpstr>
      <vt:lpstr>Blending </vt:lpstr>
      <vt:lpstr>Initials </vt:lpstr>
      <vt:lpstr>Letters to represent name of letter </vt:lpstr>
      <vt:lpstr>Numerals to represent sounds </vt:lpstr>
      <vt:lpstr>Use numerals for associations with the shape </vt:lpstr>
      <vt:lpstr>Semantic </vt:lpstr>
      <vt:lpstr>Body part expressions</vt:lpstr>
      <vt:lpstr>Comparisons</vt:lpstr>
      <vt:lpstr>Metonym</vt:lpstr>
      <vt:lpstr>Other</vt:lpstr>
      <vt:lpstr>Other</vt:lpstr>
      <vt:lpstr>Conclusion: structure</vt:lpstr>
      <vt:lpstr>Conclusion: source languages </vt:lpstr>
      <vt:lpstr>A final example: urusan ‘business’</vt:lpstr>
      <vt:lpstr>References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358</cp:revision>
  <dcterms:created xsi:type="dcterms:W3CDTF">2018-04-23T00:23:28Z</dcterms:created>
  <dcterms:modified xsi:type="dcterms:W3CDTF">2018-06-07T06:21:32Z</dcterms:modified>
</cp:coreProperties>
</file>