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sldIdLst>
    <p:sldId id="270" r:id="rId2"/>
    <p:sldId id="271" r:id="rId3"/>
    <p:sldId id="272" r:id="rId4"/>
    <p:sldId id="273" r:id="rId5"/>
    <p:sldId id="286" r:id="rId6"/>
    <p:sldId id="274" r:id="rId7"/>
    <p:sldId id="275" r:id="rId8"/>
    <p:sldId id="285" r:id="rId9"/>
    <p:sldId id="276" r:id="rId10"/>
    <p:sldId id="284" r:id="rId11"/>
    <p:sldId id="277" r:id="rId12"/>
    <p:sldId id="287" r:id="rId13"/>
    <p:sldId id="278" r:id="rId14"/>
    <p:sldId id="288" r:id="rId15"/>
    <p:sldId id="290" r:id="rId16"/>
    <p:sldId id="289" r:id="rId17"/>
    <p:sldId id="279" r:id="rId18"/>
    <p:sldId id="292" r:id="rId19"/>
    <p:sldId id="280" r:id="rId20"/>
    <p:sldId id="293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0" autoAdjust="0"/>
  </p:normalViewPr>
  <p:slideViewPr>
    <p:cSldViewPr>
      <p:cViewPr varScale="1">
        <p:scale>
          <a:sx n="75" d="100"/>
          <a:sy n="75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058C-176C-4DFE-889E-03412F47995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7E498-6263-4E4D-BB8F-ECF49B3E3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E498-6263-4E4D-BB8F-ECF49B3E30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2B86936-2B48-445F-BF97-1E2FC6E57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982FD-4079-49F4-9374-AD59632E5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F112-F6F4-416F-9DE8-24405027D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33E6C-73C2-4EE5-930E-CBE3F314D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6011-3C56-4E54-9140-A5985A0ED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EDB18-9AF4-48C2-8150-5C1FC5A54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31C0-C280-47BD-8962-11543FABA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808B-572A-4F77-958E-00C871F28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24EE3-16D5-4929-9F8E-85F7D9DE9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3E76D-848E-4061-9EF5-EEE878D05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2415-599E-42C1-B501-CF6B9D81B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4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00E8E079-7DB5-48D2-9ADE-A3D1EDE70E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r>
              <a:rPr lang="en-AU" smtClean="0"/>
              <a:t/>
            </a:r>
            <a:br>
              <a:rPr lang="en-AU" smtClean="0"/>
            </a:br>
            <a:r>
              <a:rPr lang="en-US" smtClean="0"/>
              <a:t> </a:t>
            </a:r>
            <a:r>
              <a:rPr lang="en-US" sz="3200" smtClean="0"/>
              <a:t>Relative clauses in Tetun Dili: </a:t>
            </a:r>
            <a:br>
              <a:rPr lang="en-US" sz="3200" smtClean="0"/>
            </a:br>
            <a:r>
              <a:rPr lang="en-US" sz="2600" smtClean="0"/>
              <a:t>New contact-induced uses for old constructions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None/>
            </a:pPr>
            <a:r>
              <a:rPr lang="en-US" sz="2500" b="1" smtClean="0"/>
              <a:t>Catharina Williams-van Klinken and Olinda Lucas</a:t>
            </a:r>
            <a:endParaRPr lang="en-US" sz="2500" b="1"/>
          </a:p>
          <a:p>
            <a:pPr algn="ctr">
              <a:buFont typeface="Wingdings" pitchFamily="2" charset="2"/>
              <a:buNone/>
            </a:pPr>
            <a:endParaRPr lang="en-US" sz="2400" smtClean="0"/>
          </a:p>
          <a:p>
            <a:pPr algn="ctr">
              <a:buFont typeface="Wingdings" pitchFamily="2" charset="2"/>
              <a:buNone/>
            </a:pPr>
            <a:r>
              <a:rPr lang="en-US" sz="2600" smtClean="0"/>
              <a:t>Centre for Language Studies</a:t>
            </a:r>
          </a:p>
          <a:p>
            <a:pPr algn="ctr">
              <a:buFont typeface="Wingdings" pitchFamily="2" charset="2"/>
              <a:buNone/>
            </a:pPr>
            <a:r>
              <a:rPr lang="en-US" sz="2600" smtClean="0"/>
              <a:t>Dili </a:t>
            </a:r>
            <a:r>
              <a:rPr lang="en-US" sz="2600"/>
              <a:t>Institute of Technology</a:t>
            </a:r>
          </a:p>
          <a:p>
            <a:pPr algn="ctr">
              <a:buFont typeface="Wingdings" pitchFamily="2" charset="2"/>
              <a:buNone/>
            </a:pPr>
            <a:endParaRPr lang="en-AU" sz="2600" smtClean="0"/>
          </a:p>
          <a:p>
            <a:pPr algn="ctr">
              <a:buFont typeface="Wingdings" pitchFamily="2" charset="2"/>
              <a:buNone/>
            </a:pPr>
            <a:r>
              <a:rPr lang="en-AU" sz="2600" smtClean="0"/>
              <a:t>7</a:t>
            </a:r>
            <a:r>
              <a:rPr lang="en-AU" sz="2600" baseline="30000" smtClean="0"/>
              <a:t>th</a:t>
            </a:r>
            <a:r>
              <a:rPr lang="en-AU" sz="2600" smtClean="0"/>
              <a:t> East Nusantara Conference</a:t>
            </a:r>
          </a:p>
          <a:p>
            <a:pPr algn="ctr">
              <a:buNone/>
            </a:pPr>
            <a:r>
              <a:rPr lang="en-AU" sz="2600" smtClean="0"/>
              <a:t>14/5/2018</a:t>
            </a:r>
          </a:p>
          <a:p>
            <a:pPr algn="ctr">
              <a:buFont typeface="Wingdings" pitchFamily="2" charset="2"/>
              <a:buNone/>
            </a:pPr>
            <a:endParaRPr lang="en-US" sz="2600"/>
          </a:p>
        </p:txBody>
      </p:sp>
      <p:pic>
        <p:nvPicPr>
          <p:cNvPr id="23556" name="Picture 4" descr="DITemb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4797425"/>
            <a:ext cx="13589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3. Describe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Describe an already-introduced character, in the predicate.</a:t>
            </a:r>
          </a:p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861048"/>
          <a:ext cx="7848871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267"/>
                <a:gridCol w="1289284"/>
                <a:gridCol w="953251"/>
                <a:gridCol w="1121267"/>
                <a:gridCol w="1121267"/>
                <a:gridCol w="883610"/>
                <a:gridCol w="135892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Ester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feto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ida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nebee 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bonita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furak.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Esther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woman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one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cap="small" baseline="0" smtClean="0">
                          <a:solidFill>
                            <a:schemeClr val="tx1"/>
                          </a:solidFill>
                        </a:rPr>
                        <a:t>rel</a:t>
                      </a:r>
                      <a:endParaRPr lang="en-AU" sz="2400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pretty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beautiful</a:t>
                      </a:r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AU" sz="2400" smtClean="0">
                          <a:solidFill>
                            <a:schemeClr val="tx1"/>
                          </a:solidFill>
                        </a:rPr>
                        <a:t>‘Esther</a:t>
                      </a:r>
                      <a:r>
                        <a:rPr lang="en-AU" sz="2400" baseline="0" smtClean="0">
                          <a:solidFill>
                            <a:schemeClr val="tx1"/>
                          </a:solidFill>
                        </a:rPr>
                        <a:t> was a woman who was very beautiful.’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Describe briefly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mtClean="0"/>
              <a:t>Describe briefly, e.g. using an adjective or existential </a:t>
            </a:r>
            <a:r>
              <a:rPr lang="en-AU" i="1" smtClean="0"/>
              <a:t>iha</a:t>
            </a:r>
            <a:r>
              <a:rPr lang="en-AU" smtClean="0"/>
              <a:t>. </a:t>
            </a:r>
          </a:p>
          <a:p>
            <a:pPr marL="0" indent="0">
              <a:buNone/>
            </a:pPr>
            <a:r>
              <a:rPr lang="en-AU" smtClean="0"/>
              <a:t>NP is in post-verbal object position. </a:t>
            </a:r>
          </a:p>
          <a:p>
            <a:pPr marL="0" indent="0">
              <a:buNone/>
            </a:pPr>
            <a:r>
              <a:rPr lang="en-AU" smtClean="0"/>
              <a:t>Non-narrative.</a:t>
            </a:r>
          </a:p>
          <a:p>
            <a:pPr marL="514350" indent="-514350">
              <a:buFont typeface="+mj-lt"/>
              <a:buAutoNum type="arabicPeriod" startAt="4"/>
            </a:pPr>
            <a:endParaRPr lang="en-AU" smtClean="0"/>
          </a:p>
          <a:p>
            <a:pPr marL="514350" indent="-514350">
              <a:buNone/>
            </a:pPr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4725144"/>
          <a:ext cx="8316416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864096"/>
                <a:gridCol w="1368152"/>
                <a:gridCol w="864096"/>
                <a:gridCol w="1080120"/>
                <a:gridCol w="864096"/>
                <a:gridCol w="1732248"/>
                <a:gridCol w="103955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Ita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haree 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diskusaun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furak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tebes,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diskusaun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>
                          <a:solidFill>
                            <a:schemeClr val="tx1"/>
                          </a:solidFill>
                        </a:rPr>
                        <a:t>klean.</a:t>
                      </a:r>
                      <a:endParaRPr lang="en-AU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cap="small" baseline="0" smtClean="0"/>
                        <a:t>1pi</a:t>
                      </a:r>
                      <a:endParaRPr lang="en-AU" sz="18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see</a:t>
                      </a:r>
                      <a:endParaRPr lang="en-A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discussion</a:t>
                      </a:r>
                      <a:endParaRPr lang="en-A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cap="small" baseline="0" smtClean="0"/>
                        <a:t>rel</a:t>
                      </a:r>
                      <a:endParaRPr lang="en-AU" sz="18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beautiful</a:t>
                      </a:r>
                      <a:endParaRPr lang="en-A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true</a:t>
                      </a:r>
                      <a:endParaRPr lang="en-A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discussion</a:t>
                      </a:r>
                      <a:endParaRPr lang="en-A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smtClean="0"/>
                        <a:t>deep</a:t>
                      </a:r>
                      <a:endParaRPr lang="en-AU" sz="180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smtClean="0"/>
                        <a:t>‘We have seen a beautiful discussion, a deep discussion.’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421687" cy="2262460"/>
          </a:xfrm>
        </p:spPr>
        <p:txBody>
          <a:bodyPr/>
          <a:lstStyle/>
          <a:p>
            <a:r>
              <a:rPr lang="en-AU" sz="3800" smtClean="0"/>
              <a:t>New functions </a:t>
            </a:r>
            <a:br>
              <a:rPr lang="en-AU" sz="3800" smtClean="0"/>
            </a:br>
            <a:r>
              <a:rPr lang="en-AU" sz="3800" smtClean="0"/>
              <a:t>through language contact</a:t>
            </a:r>
            <a:endParaRPr lang="en-AU" sz="3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Describe: new information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marL="0" indent="0">
              <a:buNone/>
            </a:pPr>
            <a:r>
              <a:rPr lang="en-AU" smtClean="0"/>
              <a:t>Give information about a known character or entity. </a:t>
            </a:r>
          </a:p>
          <a:p>
            <a:pPr marL="0" indent="0">
              <a:buNone/>
            </a:pPr>
            <a:r>
              <a:rPr lang="en-AU" smtClean="0"/>
              <a:t>Common in journalism and writing, rare in speaking. Some have comma.</a:t>
            </a:r>
            <a:endParaRPr lang="en-AU" i="1" smtClean="0"/>
          </a:p>
          <a:p>
            <a:pPr marL="514350" indent="-514350">
              <a:buNone/>
            </a:pPr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6" y="4797152"/>
          <a:ext cx="8316414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8"/>
                <a:gridCol w="720080"/>
                <a:gridCol w="864096"/>
                <a:gridCol w="864096"/>
                <a:gridCol w="1512168"/>
                <a:gridCol w="791452"/>
                <a:gridCol w="936740"/>
                <a:gridCol w="147565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..arguido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M.P.,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mai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akompanha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hosi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nia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advogadu.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mtClean="0"/>
                        <a:t>accused</a:t>
                      </a:r>
                      <a:endParaRPr lang="en-AU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M.P.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cap="small" baseline="0" smtClean="0"/>
                        <a:t>rel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come</a:t>
                      </a:r>
                      <a:endParaRPr lang="en-AU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accompany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from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cap="small" smtClean="0"/>
                        <a:t>3s</a:t>
                      </a:r>
                      <a:r>
                        <a:rPr lang="en-US" smtClean="0"/>
                        <a:t>.</a:t>
                      </a:r>
                      <a:r>
                        <a:rPr lang="en-US" cap="small" smtClean="0"/>
                        <a:t>pos</a:t>
                      </a:r>
                      <a:endParaRPr lang="en-AU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mtClean="0"/>
                        <a:t>lawyer</a:t>
                      </a:r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‘... </a:t>
                      </a:r>
                      <a:r>
                        <a:rPr lang="en-US" smtClean="0"/>
                        <a:t>the accused </a:t>
                      </a:r>
                      <a:r>
                        <a:rPr lang="en-US" smtClean="0"/>
                        <a:t>M.P., </a:t>
                      </a:r>
                      <a:r>
                        <a:rPr lang="en-US" smtClean="0"/>
                        <a:t>who came accompanied by his lawyer</a:t>
                      </a:r>
                      <a:r>
                        <a:rPr lang="en-US" smtClean="0"/>
                        <a:t>.’</a:t>
                      </a:r>
                      <a:endParaRPr lang="en-AU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mtClean="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US" smtClean="0"/>
                        <a:t>‘... terdakwa </a:t>
                      </a:r>
                      <a:r>
                        <a:rPr lang="en-US" smtClean="0"/>
                        <a:t>M.P. yang </a:t>
                      </a:r>
                      <a:r>
                        <a:rPr lang="en-US" smtClean="0"/>
                        <a:t>datang didampingi oleh pengacaranya.’</a:t>
                      </a:r>
                      <a:endParaRPr lang="en-AU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2. Give the reason for thanks</a:t>
            </a:r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2708920"/>
          <a:ext cx="8136904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522058"/>
                <a:gridCol w="555309"/>
                <a:gridCol w="1066279"/>
                <a:gridCol w="1142442"/>
                <a:gridCol w="1304422"/>
                <a:gridCol w="675810"/>
                <a:gridCol w="135841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Obrigada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Efi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hatoo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kansaun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ida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nee.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smtClean="0"/>
                        <a:t>thanks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to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Efi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rel</a:t>
                      </a:r>
                      <a:endParaRPr lang="en-AU" sz="20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pass.on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song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one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this</a:t>
                      </a:r>
                      <a:endParaRPr lang="en-AU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smtClean="0"/>
                        <a:t>‘Thanks to Efi</a:t>
                      </a:r>
                      <a:r>
                        <a:rPr lang="en-AU" sz="2000" baseline="0" smtClean="0"/>
                        <a:t> for offering us this song</a:t>
                      </a:r>
                      <a:r>
                        <a:rPr lang="en-AU" sz="2000" baseline="0" smtClean="0"/>
                        <a:t>.’</a:t>
                      </a:r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smtClean="0"/>
                        <a:t>‘Terima</a:t>
                      </a:r>
                      <a:r>
                        <a:rPr lang="en-AU" sz="2000" baseline="0" smtClean="0"/>
                        <a:t> kasih pada Efi yang menyampaikan lagu ini.’</a:t>
                      </a:r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3. Restrict/describe plural pronoun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mtClean="0"/>
              <a:t>On plural pronouns, to show who is included. </a:t>
            </a:r>
          </a:p>
          <a:p>
            <a:pPr marL="0" indent="0">
              <a:buNone/>
            </a:pPr>
            <a:r>
              <a:rPr lang="en-AU" smtClean="0"/>
              <a:t>Restrictive or non-restrictive</a:t>
            </a:r>
            <a:r>
              <a:rPr lang="en-AU" smtClean="0"/>
              <a:t>.</a:t>
            </a:r>
          </a:p>
          <a:p>
            <a:endParaRPr lang="en-AU" smtClean="0"/>
          </a:p>
          <a:p>
            <a:endParaRPr lang="en-AU" smtClean="0"/>
          </a:p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35086" y="3717032"/>
          <a:ext cx="820891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  <a:gridCol w="1080120"/>
                <a:gridCol w="1440160"/>
                <a:gridCol w="936104"/>
                <a:gridCol w="648072"/>
                <a:gridCol w="648072"/>
                <a:gridCol w="2736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/>
                        <a:t>Imi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nebee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ameasa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nee,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imi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sei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foin-sae.</a:t>
                      </a:r>
                      <a:endParaRPr lang="en-A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cap="small" smtClean="0"/>
                        <a:t>2p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cap="small" smtClean="0"/>
                        <a:t>rel</a:t>
                      </a:r>
                      <a:endParaRPr lang="en-AU" sz="2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threaten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this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cap="small" smtClean="0"/>
                        <a:t>2p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still</a:t>
                      </a:r>
                      <a:endParaRPr lang="en-A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just-rise</a:t>
                      </a:r>
                      <a:endParaRPr lang="en-AU" sz="240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AU" sz="2400" smtClean="0"/>
                        <a:t>‘You who threaten (me), you are still young.’</a:t>
                      </a:r>
                      <a:endParaRPr lang="en-AU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smtClean="0"/>
                        <a:t>‘Kalian yang mengancam ini, masih mudah.’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4. Restate existing information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AU" smtClean="0"/>
              <a:t>to emphasise the description.</a:t>
            </a:r>
          </a:p>
          <a:p>
            <a:endParaRPr lang="en-AU" smtClean="0"/>
          </a:p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3140968"/>
          <a:ext cx="7848872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7333"/>
                <a:gridCol w="762827"/>
                <a:gridCol w="648072"/>
                <a:gridCol w="1584176"/>
                <a:gridCol w="1296144"/>
                <a:gridCol w="720080"/>
                <a:gridCol w="720080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Iha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oras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kedas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senhora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nia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oan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loc</a:t>
                      </a:r>
                      <a:endParaRPr lang="en-AU" sz="20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hour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this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immediate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madam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this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pos</a:t>
                      </a:r>
                      <a:endParaRPr lang="en-AU" sz="20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child</a:t>
                      </a:r>
                      <a:endParaRPr lang="en-AU" sz="200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kern="1200" smtClean="0"/>
                        <a:t>‘That very hour, the woman’s child</a:t>
                      </a:r>
                      <a:endParaRPr lang="en-AU" sz="2000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kern="1200" smtClean="0"/>
                        <a:t>‘Pas pada jam itu, anaknya ibu</a:t>
                      </a:r>
                      <a:endParaRPr lang="en-AU" sz="2000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5085184"/>
          <a:ext cx="8208912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6114"/>
                <a:gridCol w="1026114"/>
                <a:gridCol w="1026114"/>
                <a:gridCol w="1026114"/>
                <a:gridCol w="1026114"/>
                <a:gridCol w="1026114"/>
                <a:gridCol w="1026114"/>
                <a:gridCol w="102611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diabu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tama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iha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nia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laran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diak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fali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rel</a:t>
                      </a:r>
                      <a:endParaRPr lang="en-AU" sz="20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demon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enter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loc</a:t>
                      </a:r>
                      <a:endParaRPr lang="en-AU" sz="2000" cap="small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/>
                        <a:t>pos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inside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good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again</a:t>
                      </a:r>
                      <a:endParaRPr lang="en-AU" sz="2000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kern="1200" smtClean="0"/>
                        <a:t>who had had a demon in her was cured.’</a:t>
                      </a:r>
                      <a:endParaRPr lang="en-AU" sz="2000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AU" sz="2000" kern="1200" smtClean="0"/>
                        <a:t>yang kerasukan setan sembuh kembali.’</a:t>
                      </a:r>
                      <a:endParaRPr lang="en-AU" sz="2000" cap="small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not (yet) noted in Tetun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People do not use a relative clause to modify a clause, e.g. </a:t>
            </a:r>
            <a:r>
              <a:rPr lang="en-US" i="1" smtClean="0"/>
              <a:t>I fell and couldn’t get up, which was very embarrassing.</a:t>
            </a:r>
          </a:p>
          <a:p>
            <a:pPr marL="0" indent="0">
              <a:buNone/>
            </a:pPr>
            <a:endParaRPr lang="en-US" i="1" smtClean="0"/>
          </a:p>
          <a:p>
            <a:pPr marL="0" indent="0">
              <a:buNone/>
            </a:pPr>
            <a:r>
              <a:rPr lang="en-US" smtClean="0"/>
              <a:t>English and Portuguese have this.</a:t>
            </a:r>
          </a:p>
          <a:p>
            <a:pPr marL="0" indent="0">
              <a:buNone/>
            </a:pPr>
            <a:r>
              <a:rPr lang="en-US" smtClean="0"/>
              <a:t>Indonesian does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Functions not (yet) noted in Tetun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AU" u="sng" smtClean="0"/>
              <a:t>Continue the action</a:t>
            </a:r>
            <a:r>
              <a:rPr lang="en-AU" smtClean="0"/>
              <a:t>, e.g. </a:t>
            </a:r>
            <a:r>
              <a:rPr lang="en-AU" i="1" smtClean="0"/>
              <a:t>‘I gave the book to my brother, who gave it to his wife.’ </a:t>
            </a:r>
          </a:p>
          <a:p>
            <a:endParaRPr lang="en-AU" sz="1200" smtClean="0"/>
          </a:p>
          <a:p>
            <a:r>
              <a:rPr lang="en-AU" u="sng" smtClean="0"/>
              <a:t>Opinion, comment by the speaker</a:t>
            </a:r>
            <a:r>
              <a:rPr lang="en-AU" smtClean="0"/>
              <a:t>: </a:t>
            </a:r>
            <a:r>
              <a:rPr lang="en-AU" i="1" smtClean="0"/>
              <a:t>‘The governor sacked the prime minister, which was a very bad idea!’</a:t>
            </a:r>
            <a:endParaRPr lang="en-AU" smtClean="0"/>
          </a:p>
          <a:p>
            <a:pPr>
              <a:buNone/>
            </a:pPr>
            <a:endParaRPr lang="en-US" sz="1400" smtClean="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r>
              <a:rPr lang="en-US" smtClean="0"/>
              <a:t>English and Portuguese have these.</a:t>
            </a:r>
          </a:p>
          <a:p>
            <a:pPr>
              <a:buNone/>
            </a:pPr>
            <a:r>
              <a:rPr lang="en-US" smtClean="0"/>
              <a:t>Indonesian does not.</a:t>
            </a:r>
            <a:endParaRPr lang="en-AU" smtClean="0"/>
          </a:p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Why use expanded functions?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All Tetun writers were educated in Indonesian or Portuguese.</a:t>
            </a:r>
          </a:p>
          <a:p>
            <a:r>
              <a:rPr lang="en-AU" smtClean="0"/>
              <a:t>It is easier to write Tetun in the style they learned to write in – reduced processing load (Matras 2007)</a:t>
            </a:r>
          </a:p>
          <a:p>
            <a:r>
              <a:rPr lang="en-AU" smtClean="0"/>
              <a:t>Much easier to translate relative clause as relative clause, rather than restructure radically.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Language contact in Tetun Dili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>
              <a:buNone/>
            </a:pPr>
            <a:r>
              <a:rPr lang="en-AU" u="sng" smtClean="0"/>
              <a:t>New forms </a:t>
            </a:r>
            <a:r>
              <a:rPr lang="en-AU" smtClean="0"/>
              <a:t>(obvious). </a:t>
            </a:r>
          </a:p>
          <a:p>
            <a:r>
              <a:rPr lang="en-AU" smtClean="0"/>
              <a:t>Was strict Subject-Verb. Now has Verb-Subject based on Portuguese, </a:t>
            </a:r>
          </a:p>
          <a:p>
            <a:pPr>
              <a:buNone/>
            </a:pPr>
            <a:r>
              <a:rPr lang="en-AU" smtClean="0"/>
              <a:t>	e.g. </a:t>
            </a:r>
            <a:r>
              <a:rPr lang="en-AU" i="1" smtClean="0"/>
              <a:t>Mosu funu </a:t>
            </a:r>
            <a:r>
              <a:rPr lang="en-AU" smtClean="0"/>
              <a:t>(appear war) ‘War started.’</a:t>
            </a:r>
          </a:p>
          <a:p>
            <a:r>
              <a:rPr lang="en-AU" smtClean="0"/>
              <a:t>Had no passives. Now common in writing.</a:t>
            </a:r>
          </a:p>
          <a:p>
            <a:pPr>
              <a:buNone/>
            </a:pPr>
            <a:endParaRPr lang="en-AU" sz="1200" smtClean="0"/>
          </a:p>
          <a:p>
            <a:pPr marL="0" indent="0">
              <a:buNone/>
            </a:pPr>
            <a:r>
              <a:rPr lang="en-AU" u="sng" smtClean="0"/>
              <a:t>Change in functions</a:t>
            </a:r>
            <a:r>
              <a:rPr lang="en-AU" smtClean="0"/>
              <a:t> of existing constructions (less obvious).</a:t>
            </a:r>
          </a:p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So what?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Interpreting relative clauses with ‘new’ functions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8920"/>
            <a:ext cx="7693025" cy="3377555"/>
          </a:xfrm>
        </p:spPr>
        <p:txBody>
          <a:bodyPr/>
          <a:lstStyle/>
          <a:p>
            <a:pPr>
              <a:buNone/>
            </a:pPr>
            <a:r>
              <a:rPr lang="en-AU" smtClean="0"/>
              <a:t>Readers have difficulty!</a:t>
            </a:r>
          </a:p>
          <a:p>
            <a:r>
              <a:rPr lang="en-AU" smtClean="0"/>
              <a:t>Relative clause is ignored totally.</a:t>
            </a:r>
          </a:p>
          <a:p>
            <a:r>
              <a:rPr lang="en-AU" smtClean="0"/>
              <a:t>Attempt at non-restrictive relative clause is interpreted as restrictive.</a:t>
            </a:r>
          </a:p>
          <a:p>
            <a:r>
              <a:rPr lang="en-AU" smtClean="0"/>
              <a:t>Total misunderstanding.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Elicitation is tricky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2936"/>
            <a:ext cx="7982272" cy="3233539"/>
          </a:xfrm>
        </p:spPr>
        <p:txBody>
          <a:bodyPr/>
          <a:lstStyle/>
          <a:p>
            <a:pPr>
              <a:buNone/>
            </a:pPr>
            <a:r>
              <a:rPr lang="en-AU" smtClean="0"/>
              <a:t>Speakers are unsure as to what is ‘good’ Tetun.</a:t>
            </a:r>
          </a:p>
          <a:p>
            <a:r>
              <a:rPr lang="en-AU" smtClean="0"/>
              <a:t>“We have to accept this, as we </a:t>
            </a:r>
            <a:r>
              <a:rPr lang="en-AU" smtClean="0"/>
              <a:t>see it </a:t>
            </a:r>
            <a:r>
              <a:rPr lang="en-AU" smtClean="0"/>
              <a:t>all the time.” </a:t>
            </a:r>
          </a:p>
          <a:p>
            <a:r>
              <a:rPr lang="en-AU" smtClean="0"/>
              <a:t>“</a:t>
            </a:r>
            <a:r>
              <a:rPr lang="en-AU" u="sng" smtClean="0"/>
              <a:t>We</a:t>
            </a:r>
            <a:r>
              <a:rPr lang="en-AU" smtClean="0"/>
              <a:t> couldn’t say this, but in newspapers you can write it.”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Conclusion: Do discourse study!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0928"/>
            <a:ext cx="7693025" cy="3305547"/>
          </a:xfrm>
        </p:spPr>
        <p:txBody>
          <a:bodyPr/>
          <a:lstStyle/>
          <a:p>
            <a:pPr marL="0" indent="0">
              <a:buNone/>
            </a:pPr>
            <a:r>
              <a:rPr lang="en-AU" smtClean="0"/>
              <a:t>Using correct structures with </a:t>
            </a:r>
            <a:r>
              <a:rPr lang="en-AU" smtClean="0"/>
              <a:t>(formerly) wrong </a:t>
            </a:r>
            <a:r>
              <a:rPr lang="en-AU" smtClean="0"/>
              <a:t>functions is easy, but doesn’t communicate well.</a:t>
            </a:r>
          </a:p>
          <a:p>
            <a:pPr marL="0" indent="0">
              <a:buNone/>
            </a:pPr>
            <a:endParaRPr lang="en-AU" smtClean="0"/>
          </a:p>
          <a:p>
            <a:pPr marL="0" indent="0">
              <a:buNone/>
            </a:pPr>
            <a:r>
              <a:rPr lang="en-AU" smtClean="0"/>
              <a:t>So work out the </a:t>
            </a:r>
            <a:r>
              <a:rPr lang="en-AU" b="1" u="sng" smtClean="0"/>
              <a:t>form</a:t>
            </a:r>
            <a:r>
              <a:rPr lang="en-AU" smtClean="0"/>
              <a:t> of a construction</a:t>
            </a:r>
          </a:p>
          <a:p>
            <a:pPr marL="0" indent="0">
              <a:buNone/>
            </a:pPr>
            <a:r>
              <a:rPr lang="en-AU" smtClean="0"/>
              <a:t>	... and work out its </a:t>
            </a:r>
            <a:r>
              <a:rPr lang="en-AU" b="1" u="sng" smtClean="0"/>
              <a:t>function</a:t>
            </a:r>
            <a:r>
              <a:rPr lang="en-AU" smtClean="0"/>
              <a:t>.</a:t>
            </a:r>
          </a:p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Tetun Dili speakers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AU" u="sng" smtClean="0"/>
              <a:t>Co-official language</a:t>
            </a:r>
            <a:r>
              <a:rPr lang="en-AU" smtClean="0"/>
              <a:t> with Portuguese.</a:t>
            </a:r>
          </a:p>
          <a:p>
            <a:pPr>
              <a:buNone/>
            </a:pPr>
            <a:endParaRPr lang="en-AU" smtClean="0"/>
          </a:p>
          <a:p>
            <a:r>
              <a:rPr lang="en-AU" u="sng" smtClean="0"/>
              <a:t>Speakers</a:t>
            </a:r>
            <a:r>
              <a:rPr lang="en-AU" smtClean="0"/>
              <a:t>: 31% as main home language, 56% as 2</a:t>
            </a:r>
            <a:r>
              <a:rPr lang="en-AU" baseline="30000" smtClean="0"/>
              <a:t>nd</a:t>
            </a:r>
            <a:r>
              <a:rPr lang="en-AU" smtClean="0"/>
              <a:t> or 3</a:t>
            </a:r>
            <a:r>
              <a:rPr lang="en-AU" baseline="30000" smtClean="0"/>
              <a:t>rd</a:t>
            </a:r>
            <a:r>
              <a:rPr lang="en-AU" smtClean="0"/>
              <a:t> language. Total 930,000</a:t>
            </a:r>
            <a:r>
              <a:rPr lang="en-AU" smtClean="0"/>
              <a:t>. (2015 census)</a:t>
            </a:r>
            <a:endParaRPr lang="en-AU" smtClean="0"/>
          </a:p>
          <a:p>
            <a:endParaRPr lang="en-AU" smtClean="0"/>
          </a:p>
          <a:p>
            <a:pPr>
              <a:buNone/>
            </a:pPr>
            <a:endParaRPr lang="en-AU" smtClean="0"/>
          </a:p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Tetun Dili 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AU" smtClean="0"/>
              <a:t>To 1999: oral lingua franca, Catholic Church.</a:t>
            </a:r>
          </a:p>
          <a:p>
            <a:r>
              <a:rPr lang="en-AU" smtClean="0"/>
              <a:t>After 1999: parliament, schools, media, conferences, written reports. Lots of translation, esp. from English and Portuguese.</a:t>
            </a:r>
          </a:p>
          <a:p>
            <a:pPr>
              <a:buNone/>
            </a:pPr>
            <a:endParaRPr lang="en-AU" smtClean="0"/>
          </a:p>
          <a:p>
            <a:r>
              <a:rPr lang="en-US" smtClean="0"/>
              <a:t>All adult writers were educated in Indonesian and/or Portuguese. Huge impact on acrolect, especially writing.</a:t>
            </a:r>
            <a:endParaRPr lang="en-AU" smtClean="0"/>
          </a:p>
          <a:p>
            <a:endParaRPr lang="en-AU" smtClean="0"/>
          </a:p>
          <a:p>
            <a:pPr>
              <a:buNone/>
            </a:pPr>
            <a:endParaRPr lang="en-A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Relative clauses</a:t>
            </a:r>
            <a:br>
              <a:rPr lang="en-AU" smtClean="0"/>
            </a:br>
            <a:r>
              <a:rPr lang="en-AU" smtClean="0"/>
              <a:t>in traditional tetun dili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relative clauses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Strict Subject-Verb order, default SVO, but has Object fronting.</a:t>
            </a:r>
          </a:p>
          <a:p>
            <a:r>
              <a:rPr lang="en-AU" smtClean="0"/>
              <a:t>Traditionally no system of voice.</a:t>
            </a:r>
          </a:p>
          <a:p>
            <a:r>
              <a:rPr lang="en-AU" smtClean="0"/>
              <a:t>Relativise mainly on S, O or time, using gap strategy. Most </a:t>
            </a:r>
            <a:r>
              <a:rPr lang="en-AU" smtClean="0"/>
              <a:t>common </a:t>
            </a:r>
            <a:r>
              <a:rPr lang="en-AU" smtClean="0"/>
              <a:t>relativiser is </a:t>
            </a:r>
            <a:r>
              <a:rPr lang="en-AU" i="1" smtClean="0"/>
              <a:t>nebee.</a:t>
            </a:r>
          </a:p>
          <a:p>
            <a:endParaRPr lang="en-US" i="1" smtClean="0"/>
          </a:p>
          <a:p>
            <a:endParaRPr lang="en-US" i="1" smtClean="0"/>
          </a:p>
          <a:p>
            <a:endParaRPr lang="en-US" i="1" smtClean="0"/>
          </a:p>
          <a:p>
            <a:pPr>
              <a:buNone/>
            </a:pPr>
            <a:r>
              <a:rPr lang="en-US" sz="2000" smtClean="0"/>
              <a:t>	</a:t>
            </a:r>
            <a:endParaRPr lang="en-AU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5085184"/>
          <a:ext cx="6096000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0120"/>
                <a:gridCol w="936104"/>
                <a:gridCol w="720080"/>
                <a:gridCol w="1512168"/>
                <a:gridCol w="18475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ema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hein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odamatan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2000" smtClean="0"/>
                        <a:t>person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REL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wait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door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this</a:t>
                      </a:r>
                      <a:endParaRPr lang="en-AU" sz="2000"/>
                    </a:p>
                  </a:txBody>
                  <a:tcPr/>
                </a:tc>
              </a:tr>
              <a:tr h="360000">
                <a:tc gridSpan="5">
                  <a:txBody>
                    <a:bodyPr/>
                    <a:lstStyle/>
                    <a:p>
                      <a:r>
                        <a:rPr lang="en-AU" sz="2000" smtClean="0"/>
                        <a:t>‘the person who guarded the door’</a:t>
                      </a:r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</a:tr>
              <a:tr h="360000">
                <a:tc gridSpan="5">
                  <a:txBody>
                    <a:bodyPr/>
                    <a:lstStyle/>
                    <a:p>
                      <a:r>
                        <a:rPr lang="en-AU" sz="2000" i="1" smtClean="0"/>
                        <a:t>‘orang</a:t>
                      </a:r>
                      <a:r>
                        <a:rPr lang="en-AU" sz="2000" i="1" baseline="0" smtClean="0"/>
                        <a:t> yang jaga pintu ini’</a:t>
                      </a:r>
                      <a:endParaRPr lang="en-AU" sz="2000" i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2000"/>
            <a:ext cx="8460432" cy="1143000"/>
          </a:xfrm>
        </p:spPr>
        <p:txBody>
          <a:bodyPr/>
          <a:lstStyle/>
          <a:p>
            <a:r>
              <a:rPr lang="en-US" smtClean="0"/>
              <a:t>RelCl functions cross-linguistically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54280" cy="42351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smtClean="0"/>
              <a:t>Restrictive – identify referents from a group </a:t>
            </a:r>
          </a:p>
          <a:p>
            <a:pPr marL="514350" indent="-514350">
              <a:buFont typeface="+mj-lt"/>
              <a:buAutoNum type="arabicPeriod"/>
            </a:pPr>
            <a:r>
              <a:rPr lang="en-AU" smtClean="0"/>
              <a:t>Describe</a:t>
            </a:r>
          </a:p>
          <a:p>
            <a:pPr marL="514350" indent="-514350">
              <a:buFont typeface="+mj-lt"/>
              <a:buAutoNum type="arabicPeriod"/>
            </a:pPr>
            <a:r>
              <a:rPr lang="en-AU" smtClean="0"/>
              <a:t>Restate existing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mtClean="0"/>
              <a:t>Continue the action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mtClean="0"/>
              <a:t>Opinion, comment by the speaker</a:t>
            </a:r>
          </a:p>
          <a:p>
            <a:endParaRPr lang="en-AU" smtClean="0"/>
          </a:p>
          <a:p>
            <a:r>
              <a:rPr lang="en-AU" smtClean="0"/>
              <a:t>English and Portuguese have all 5 functions.</a:t>
            </a:r>
          </a:p>
          <a:p>
            <a:r>
              <a:rPr lang="en-AU" smtClean="0"/>
              <a:t>Indonesian </a:t>
            </a:r>
            <a:r>
              <a:rPr lang="en-AU" smtClean="0"/>
              <a:t>has </a:t>
            </a:r>
            <a:r>
              <a:rPr lang="en-AU" smtClean="0"/>
              <a:t>functions 1-3.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1. Restrictive - identifying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mtClean="0"/>
              <a:t>Modify a noun (usually generic, e.g. ‘person’, ‘place’,  ‘thing’, ‘time’) to identify a referent.</a:t>
            </a:r>
          </a:p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8" y="3861048"/>
          <a:ext cx="8064891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6099"/>
                <a:gridCol w="896099"/>
                <a:gridCol w="896099"/>
                <a:gridCol w="1056115"/>
                <a:gridCol w="720080"/>
                <a:gridCol w="912102"/>
                <a:gridCol w="896099"/>
                <a:gridCol w="896099"/>
                <a:gridCol w="896099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Keta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halo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buat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sira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halo.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don’t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>
                          <a:solidFill>
                            <a:schemeClr val="tx1"/>
                          </a:solidFill>
                        </a:rPr>
                        <a:t>thing</a:t>
                      </a:r>
                      <a:endParaRPr lang="en-AU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>
                          <a:solidFill>
                            <a:schemeClr val="tx1"/>
                          </a:solidFill>
                        </a:rPr>
                        <a:t>rel</a:t>
                      </a:r>
                      <a:endParaRPr lang="en-AU" sz="2000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cap="small" baseline="0" smtClean="0">
                          <a:solidFill>
                            <a:schemeClr val="tx1"/>
                          </a:solidFill>
                        </a:rPr>
                        <a:t>3s</a:t>
                      </a:r>
                      <a:endParaRPr lang="en-AU" sz="2000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smtClean="0"/>
                        <a:t>do</a:t>
                      </a:r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r>
                        <a:rPr lang="en-AU" sz="2000" smtClean="0"/>
                        <a:t>‘Don’t do the things that they do.’</a:t>
                      </a:r>
                      <a:endParaRPr lang="en-AU" sz="2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Restrictive on new character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Give relevant identifying information when introducing a new character.</a:t>
            </a:r>
          </a:p>
          <a:p>
            <a:pPr marL="514350" indent="-514350">
              <a:buNone/>
            </a:pPr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5" y="3861048"/>
          <a:ext cx="8316417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2538"/>
                <a:gridCol w="697621"/>
                <a:gridCol w="936104"/>
                <a:gridCol w="648072"/>
                <a:gridCol w="864096"/>
                <a:gridCol w="1512168"/>
                <a:gridCol w="648072"/>
                <a:gridCol w="1069750"/>
                <a:gridCol w="119799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Iha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mos 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ema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ida 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nebee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importante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iha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palasiu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governu,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exist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also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one</a:t>
                      </a:r>
                      <a:endParaRPr lang="en-AU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cap="small" baseline="0" smtClean="0">
                          <a:solidFill>
                            <a:schemeClr val="tx1"/>
                          </a:solidFill>
                        </a:rPr>
                        <a:t>rel</a:t>
                      </a:r>
                      <a:endParaRPr lang="en-AU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important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cap="small" baseline="0" smtClean="0">
                          <a:solidFill>
                            <a:schemeClr val="tx1"/>
                          </a:solidFill>
                        </a:rPr>
                        <a:t>loc</a:t>
                      </a:r>
                      <a:endParaRPr lang="en-AU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palace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govt</a:t>
                      </a:r>
                      <a:endParaRPr lang="en-AU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‘There was also a person</a:t>
                      </a:r>
                      <a:r>
                        <a:rPr lang="en-AU" baseline="0" smtClean="0">
                          <a:solidFill>
                            <a:schemeClr val="tx1"/>
                          </a:solidFill>
                        </a:rPr>
                        <a:t> who was important in government house,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5373216"/>
          <a:ext cx="8244407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1440160"/>
                <a:gridCol w="284945"/>
                <a:gridCol w="883330"/>
                <a:gridCol w="1447676"/>
                <a:gridCol w="613427"/>
                <a:gridCol w="1030552"/>
                <a:gridCol w="1104157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nia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naran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Haman.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cap="small" baseline="0" smtClean="0">
                          <a:solidFill>
                            <a:schemeClr val="tx1"/>
                          </a:solidFill>
                        </a:rPr>
                        <a:t>3s</a:t>
                      </a:r>
                      <a:endParaRPr lang="en-AU" cap="small" baseline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Haman</a:t>
                      </a:r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r>
                        <a:rPr lang="en-AU" smtClean="0">
                          <a:solidFill>
                            <a:schemeClr val="tx1"/>
                          </a:solidFill>
                        </a:rPr>
                        <a:t>his name was Haman.’</a:t>
                      </a:r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baseline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942</TotalTime>
  <Words>953</Words>
  <Application>Microsoft Office PowerPoint</Application>
  <PresentationFormat>On-screen Show (4:3)</PresentationFormat>
  <Paragraphs>269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Capsules</vt:lpstr>
      <vt:lpstr>  Relative clauses in Tetun Dili:  New contact-induced uses for old constructions </vt:lpstr>
      <vt:lpstr>Language contact in Tetun Dili</vt:lpstr>
      <vt:lpstr>Tetun Dili speakers</vt:lpstr>
      <vt:lpstr>Functions of Tetun Dili </vt:lpstr>
      <vt:lpstr>Relative clauses in traditional tetun dili</vt:lpstr>
      <vt:lpstr>Structure of relative clauses</vt:lpstr>
      <vt:lpstr>RelCl functions cross-linguistically</vt:lpstr>
      <vt:lpstr>1. Restrictive - identifying</vt:lpstr>
      <vt:lpstr>2. Restrictive on new character</vt:lpstr>
      <vt:lpstr>3. Describe</vt:lpstr>
      <vt:lpstr>4. Describe briefly</vt:lpstr>
      <vt:lpstr>New functions  through language contact</vt:lpstr>
      <vt:lpstr>1. Describe: new information</vt:lpstr>
      <vt:lpstr>2. Give the reason for thanks</vt:lpstr>
      <vt:lpstr>3. Restrict/describe plural pronoun</vt:lpstr>
      <vt:lpstr>4. Restate existing information</vt:lpstr>
      <vt:lpstr>Structure not (yet) noted in Tetun</vt:lpstr>
      <vt:lpstr>Functions not (yet) noted in Tetun</vt:lpstr>
      <vt:lpstr>Why use expanded functions?</vt:lpstr>
      <vt:lpstr>So what?</vt:lpstr>
      <vt:lpstr>Interpreting relative clauses with ‘new’ functions</vt:lpstr>
      <vt:lpstr>Elicitation is tricky</vt:lpstr>
      <vt:lpstr>Conclusion: Do discourse study!</vt:lpstr>
    </vt:vector>
  </TitlesOfParts>
  <Company>of Life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Seeds</dc:creator>
  <cp:lastModifiedBy>CWvK</cp:lastModifiedBy>
  <cp:revision>91</cp:revision>
  <dcterms:created xsi:type="dcterms:W3CDTF">2009-10-06T23:23:23Z</dcterms:created>
  <dcterms:modified xsi:type="dcterms:W3CDTF">2018-05-11T11:30:26Z</dcterms:modified>
</cp:coreProperties>
</file>